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1" r:id="rId1"/>
    <p:sldMasterId id="2147484025" r:id="rId2"/>
    <p:sldMasterId id="2147484047" r:id="rId3"/>
  </p:sldMasterIdLst>
  <p:notesMasterIdLst>
    <p:notesMasterId r:id="rId24"/>
  </p:notesMasterIdLst>
  <p:handoutMasterIdLst>
    <p:handoutMasterId r:id="rId25"/>
  </p:handoutMasterIdLst>
  <p:sldIdLst>
    <p:sldId id="470" r:id="rId4"/>
    <p:sldId id="333" r:id="rId5"/>
    <p:sldId id="334" r:id="rId6"/>
    <p:sldId id="375" r:id="rId7"/>
    <p:sldId id="378" r:id="rId8"/>
    <p:sldId id="380" r:id="rId9"/>
    <p:sldId id="381" r:id="rId10"/>
    <p:sldId id="382" r:id="rId11"/>
    <p:sldId id="383" r:id="rId12"/>
    <p:sldId id="482" r:id="rId13"/>
    <p:sldId id="483" r:id="rId14"/>
    <p:sldId id="484" r:id="rId15"/>
    <p:sldId id="485" r:id="rId16"/>
    <p:sldId id="492" r:id="rId17"/>
    <p:sldId id="494" r:id="rId18"/>
    <p:sldId id="495" r:id="rId19"/>
    <p:sldId id="490" r:id="rId20"/>
    <p:sldId id="496" r:id="rId21"/>
    <p:sldId id="474" r:id="rId22"/>
    <p:sldId id="475" r:id="rId23"/>
  </p:sldIdLst>
  <p:sldSz cx="9144000" cy="6858000" type="screen4x3"/>
  <p:notesSz cx="6797675" cy="9926638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563" autoAdjust="0"/>
  </p:normalViewPr>
  <p:slideViewPr>
    <p:cSldViewPr>
      <p:cViewPr>
        <p:scale>
          <a:sx n="77" d="100"/>
          <a:sy n="77" d="100"/>
        </p:scale>
        <p:origin x="-30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0EB19-17BD-4CAE-8B1E-3D9ECD7975C0}" type="datetimeFigureOut">
              <a:rPr lang="en-NZ" smtClean="0"/>
              <a:t>11/09/2012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3BC31-FC90-4655-ADEF-4FD085D6EE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2551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3D714-FAA1-4193-B2C9-4D3D2F4ED43C}" type="datetimeFigureOut">
              <a:rPr lang="en-NZ" smtClean="0"/>
              <a:t>11/09/2012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EC436-CEDF-499E-B7E2-BDBB2D3D32F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569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10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7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2563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123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Reference:</a:t>
            </a:r>
          </a:p>
          <a:p>
            <a:pPr marL="182563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123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Chapter 5 ‘Host-resistance factors and immunologic significance of human milk.’ Breastfeeding A guide for the Medical Profession. 6</a:t>
            </a:r>
            <a:r>
              <a:rPr kumimoji="0" lang="en-US" sz="11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</a:t>
            </a: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Edition. 2005. RA &amp; RM Lawrence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11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5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12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4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13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15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19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745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C9AB-0B7D-4C47-A7D0-6D2EF48057AA}" type="slidenum">
              <a:rPr lang="en-NZ" smtClean="0">
                <a:solidFill>
                  <a:prstClr val="black"/>
                </a:solidFill>
              </a:rPr>
              <a:pPr/>
              <a:t>20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5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9670B14-FBC4-403B-AF59-3511A906FA50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1A372-71B7-413C-A330-F8ABAA4DCDC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15CDE-6661-401D-B7EB-39CC258044B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0CB19F-E598-4F22-9427-B34E78226F9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140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3583" y="1610623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54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7" name="Picture 6" descr="logo_on_white_large.jpg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5932713" y="3858987"/>
            <a:ext cx="2901189" cy="2824841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75141" y="3189508"/>
            <a:ext cx="7761287" cy="609600"/>
          </a:xfrm>
        </p:spPr>
        <p:txBody>
          <a:bodyPr>
            <a:normAutofit/>
          </a:bodyPr>
          <a:lstStyle>
            <a:lvl1pPr algn="ctr"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58058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990600"/>
            <a:ext cx="8534854" cy="5562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307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lumn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79715"/>
            <a:ext cx="4038600" cy="529045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5286" y="990600"/>
            <a:ext cx="4038600" cy="529045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866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996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Only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58775" y="990601"/>
            <a:ext cx="8513763" cy="541020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316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Righ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8775" y="990601"/>
            <a:ext cx="4213225" cy="5323113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778375" y="1566863"/>
            <a:ext cx="4027488" cy="393065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80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ef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26430" y="990600"/>
            <a:ext cx="4213225" cy="531222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58775" y="1621292"/>
            <a:ext cx="4027488" cy="393065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35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86B2-FFC2-47F5-A653-5CA73FE5185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Top_Image_bottom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8775" y="979716"/>
            <a:ext cx="8447768" cy="23186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58775" y="3733798"/>
            <a:ext cx="8447768" cy="2525485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74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_tab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315231" y="968827"/>
            <a:ext cx="8480425" cy="567145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57199" y="1110343"/>
            <a:ext cx="8186056" cy="5050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4" descr="NZBA-Instruction-box.png"/>
          <p:cNvPicPr>
            <a:picLocks noChangeAspect="1"/>
          </p:cNvPicPr>
          <p:nvPr userDrawn="1"/>
        </p:nvPicPr>
        <p:blipFill>
          <a:blip r:embed="rId2" cstate="print"/>
          <a:srcRect r="9762" b="-7243"/>
          <a:stretch>
            <a:fillRect/>
          </a:stretch>
        </p:blipFill>
        <p:spPr>
          <a:xfrm>
            <a:off x="402769" y="5741172"/>
            <a:ext cx="8251372" cy="38748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50429" y="5758542"/>
            <a:ext cx="7783970" cy="293915"/>
          </a:xfrm>
        </p:spPr>
        <p:txBody>
          <a:bodyPr>
            <a:noAutofit/>
          </a:bodyPr>
          <a:lstStyle>
            <a:lvl1pPr marL="0" indent="0">
              <a:buNone/>
              <a:defRPr sz="1400" baseline="0"/>
            </a:lvl1pPr>
          </a:lstStyle>
          <a:p>
            <a:pPr lvl="0"/>
            <a:r>
              <a:rPr lang="en-US" dirty="0" smtClean="0"/>
              <a:t>Click to edit instruction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55169" y="1186316"/>
            <a:ext cx="8044543" cy="4572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18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edit subtitle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4058" y="1719716"/>
            <a:ext cx="4518025" cy="39084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22433" y="2035628"/>
            <a:ext cx="3211512" cy="2949575"/>
          </a:xfrm>
        </p:spPr>
        <p:txBody>
          <a:bodyPr/>
          <a:lstStyle/>
          <a:p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6FA87-0D1A-4F40-90E1-FF953932B5DE}" type="datetimeFigureOut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11/09/2012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1808C-4793-4988-AB97-87B5AB708AC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13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3583" y="1610623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54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7" name="Picture 6" descr="logo_on_white_large.jpg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5932713" y="3858987"/>
            <a:ext cx="2901189" cy="2824841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75141" y="3189508"/>
            <a:ext cx="7761287" cy="609600"/>
          </a:xfrm>
        </p:spPr>
        <p:txBody>
          <a:bodyPr>
            <a:normAutofit/>
          </a:bodyPr>
          <a:lstStyle>
            <a:lvl1pPr algn="ctr"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224496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990600"/>
            <a:ext cx="8534854" cy="5562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034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lumn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79715"/>
            <a:ext cx="4038600" cy="5290456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5286" y="990600"/>
            <a:ext cx="4038600" cy="529045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42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787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Only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58775" y="990601"/>
            <a:ext cx="8513763" cy="541020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840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Righ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8775" y="990601"/>
            <a:ext cx="4213225" cy="5323113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4778375" y="1566863"/>
            <a:ext cx="4027488" cy="393065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3797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ef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26430" y="990600"/>
            <a:ext cx="4213225" cy="531222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58775" y="1621292"/>
            <a:ext cx="4027488" cy="3930650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41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01491-C421-4104-8254-6406600371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Top_Image_bottom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8775" y="979716"/>
            <a:ext cx="8447768" cy="23186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58775" y="3733798"/>
            <a:ext cx="8447768" cy="2525485"/>
          </a:xfrm>
        </p:spPr>
        <p:txBody>
          <a:bodyPr/>
          <a:lstStyle/>
          <a:p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53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_tab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315231" y="968827"/>
            <a:ext cx="8480425" cy="567145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57199" y="1110343"/>
            <a:ext cx="8186056" cy="5050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55169" y="1186316"/>
            <a:ext cx="8044543" cy="4572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32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edit subtitle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544058" y="1719716"/>
            <a:ext cx="4518025" cy="39084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22433" y="2035628"/>
            <a:ext cx="3211512" cy="2949575"/>
          </a:xfrm>
        </p:spPr>
        <p:txBody>
          <a:bodyPr/>
          <a:lstStyle/>
          <a:p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70357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06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E1F29-5AAC-470C-9912-2164E885508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0004-1D7E-41F6-BA24-BB1F72B1784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EAD33-6A35-4DE7-9F31-D10DE206F3F1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6329-752E-4213-8BF7-79BCCD964F4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EF7-F63C-4335-9000-010A594BDEA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43FF-F1DE-4F02-B41E-6A485B308BA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17B0F8-7871-4667-8532-0D172A426917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283792" y="144006"/>
            <a:ext cx="8229600" cy="454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358775" y="990600"/>
            <a:ext cx="8534854" cy="51924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6FA87-0D1A-4F40-90E1-FF953932B5DE}" type="datetimeFigureOut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11/09/2012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1808C-4793-4988-AB97-87B5AB708AC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91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75000"/>
              <a:lumOff val="2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120000"/>
        <a:buFont typeface="Wingdings" pitchFamily="2" charset="2"/>
        <a:buNone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120000"/>
        <a:buFont typeface="Wingdings" pitchFamily="2" charset="2"/>
        <a:buChar char="ü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Wingdings" pitchFamily="2" charset="2"/>
        <a:buChar char="§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Arial" pitchFamily="34" charset="0"/>
        <a:buChar char="–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Arial" pitchFamily="34" charset="0"/>
        <a:buChar char="»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48340" y="144006"/>
            <a:ext cx="8229600" cy="454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358775" y="990600"/>
            <a:ext cx="8534854" cy="51924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6FA87-0D1A-4F40-90E1-FF953932B5DE}" type="datetimeFigureOut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11/09/2012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1808C-4793-4988-AB97-87B5AB708ACA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8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>
              <a:lumMod val="75000"/>
              <a:lumOff val="25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120000"/>
        <a:buFont typeface="Wingdings" pitchFamily="2" charset="2"/>
        <a:buNone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120000"/>
        <a:buFont typeface="Wingdings" pitchFamily="2" charset="2"/>
        <a:buChar char="ü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Wingdings" pitchFamily="2" charset="2"/>
        <a:buChar char="§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Arial" pitchFamily="34" charset="0"/>
        <a:buChar char="–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2">
            <a:lumMod val="50000"/>
          </a:schemeClr>
        </a:buClr>
        <a:buSzPct val="120000"/>
        <a:buFont typeface="Arial" pitchFamily="34" charset="0"/>
        <a:buChar char="»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8.jpg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9.jpeg"/><Relationship Id="rId5" Type="http://schemas.openxmlformats.org/officeDocument/2006/relationships/slide" Target="slide2.xml"/><Relationship Id="rId4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20.jpg"/><Relationship Id="rId4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26.jpg"/><Relationship Id="rId4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“Culture vs. Nature”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Breastfeeding:</a:t>
            </a:r>
          </a:p>
        </p:txBody>
      </p:sp>
    </p:spTree>
    <p:extLst>
      <p:ext uri="{BB962C8B-B14F-4D97-AF65-F5344CB8AC3E}">
        <p14:creationId xmlns:p14="http://schemas.microsoft.com/office/powerpoint/2010/main" val="165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GP006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66" b="8166"/>
          <a:stretch/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“Skin to Skin” Contact</a:t>
            </a:r>
            <a:endParaRPr lang="en-N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8630" y="1340768"/>
            <a:ext cx="8401050" cy="5402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None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Char char="ü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A12331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Humans are mammals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!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>
              <a:spcAft>
                <a:spcPts val="1200"/>
              </a:spcAft>
              <a:buClr>
                <a:srgbClr val="A12331"/>
              </a:buCl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Skin-to-skin contact is a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‘Carrier’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mammal behaviour</a:t>
            </a:r>
          </a:p>
          <a:p>
            <a:pPr lvl="0">
              <a:spcBef>
                <a:spcPts val="600"/>
              </a:spcBef>
              <a:spcAft>
                <a:spcPts val="1200"/>
              </a:spcAft>
              <a:buClr>
                <a:srgbClr val="A12331"/>
              </a:buClr>
              <a:buSzTx/>
              <a:buFont typeface="Wingdings" pitchFamily="2" charset="2"/>
              <a:buChar char="ü"/>
            </a:pPr>
            <a:r>
              <a:rPr lang="en-NZ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Mothers chest wall is built for babies! Warmth </a:t>
            </a:r>
            <a:r>
              <a:rPr lang="en-NZ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food </a:t>
            </a:r>
            <a:r>
              <a:rPr lang="en-NZ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NZ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protection</a:t>
            </a: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marL="342900" lvl="1" indent="-342900">
              <a:buClr>
                <a:srgbClr val="A12331"/>
              </a:buClr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When born vaginally the baby is exposed to the mothers pathogens  for which she has the antibodies. Babies born by caesarean section are at an increased risk of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asthma</a:t>
            </a:r>
            <a:endParaRPr lang="en-NZ" sz="2000" dirty="0">
              <a:solidFill>
                <a:srgbClr val="000000"/>
              </a:solidFill>
              <a:latin typeface="+mn-lt"/>
            </a:endParaRPr>
          </a:p>
          <a:p>
            <a:pPr>
              <a:spcBef>
                <a:spcPts val="1200"/>
              </a:spcBef>
              <a:buClr>
                <a:srgbClr val="A12331"/>
              </a:buClr>
              <a:buFont typeface="Wingdings" pitchFamily="2" charset="2"/>
              <a:buChar char="ü"/>
            </a:pP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The </a:t>
            </a:r>
            <a:r>
              <a:rPr lang="en-NZ" sz="2000" dirty="0">
                <a:solidFill>
                  <a:srgbClr val="000000"/>
                </a:solidFill>
                <a:latin typeface="+mn-lt"/>
              </a:rPr>
              <a:t>release of oxytocin </a:t>
            </a: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increases the temperature of the maternal chest wall and helps </a:t>
            </a:r>
            <a:r>
              <a:rPr lang="en-NZ" sz="2000" dirty="0">
                <a:solidFill>
                  <a:srgbClr val="000000"/>
                </a:solidFill>
                <a:latin typeface="+mn-lt"/>
              </a:rPr>
              <a:t>with the bonding </a:t>
            </a: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process </a:t>
            </a:r>
          </a:p>
          <a:p>
            <a:pPr lvl="0">
              <a:spcBef>
                <a:spcPts val="1200"/>
              </a:spcBef>
              <a:buClr>
                <a:srgbClr val="A12331"/>
              </a:buClr>
              <a:buSzTx/>
              <a:buFont typeface="Wingdings" pitchFamily="2" charset="2"/>
              <a:buChar char="ü"/>
            </a:pPr>
            <a:r>
              <a:rPr lang="en-NZ" sz="20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Stabilizes </a:t>
            </a:r>
            <a:r>
              <a:rPr lang="en-NZ" sz="20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respiration, pulse, blood pressure and temperature</a:t>
            </a:r>
          </a:p>
          <a:p>
            <a:pPr marL="0" lvl="0" indent="0">
              <a:spcBef>
                <a:spcPts val="0"/>
              </a:spcBef>
              <a:buClr>
                <a:srgbClr val="A12331"/>
              </a:buClr>
              <a:buSzTx/>
            </a:pPr>
            <a:endParaRPr lang="en-NZ" sz="20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0" indent="0">
              <a:buClr>
                <a:srgbClr val="A12331"/>
              </a:buClr>
            </a:pPr>
            <a:endParaRPr lang="en-NZ" sz="1800" dirty="0" smtClean="0">
              <a:solidFill>
                <a:srgbClr val="000000"/>
              </a:solidFill>
            </a:endParaRPr>
          </a:p>
          <a:p>
            <a:pPr marL="0" indent="0">
              <a:buClr>
                <a:srgbClr val="A12331"/>
              </a:buClr>
            </a:pPr>
            <a:endParaRPr lang="en-NZ" dirty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56216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234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Initiation</a:t>
            </a:r>
            <a:endParaRPr lang="en-NZ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7" y="1988840"/>
            <a:ext cx="8365051" cy="423335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None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Char char="ü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lvl="1" indent="-171450">
              <a:lnSpc>
                <a:spcPct val="90000"/>
              </a:lnSpc>
              <a:buClr>
                <a:srgbClr val="A12331"/>
              </a:buClr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525463" lvl="1" indent="-342900">
              <a:lnSpc>
                <a:spcPct val="90000"/>
              </a:lnSpc>
              <a:spcAft>
                <a:spcPts val="1200"/>
              </a:spcAft>
              <a:buClr>
                <a:srgbClr val="A12331"/>
              </a:buClr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Breastfeeding is a basic instinct: programmed in the hindbrain</a:t>
            </a:r>
          </a:p>
          <a:p>
            <a:pPr marL="525463" lvl="1" indent="-342900">
              <a:lnSpc>
                <a:spcPct val="90000"/>
              </a:lnSpc>
              <a:spcAft>
                <a:spcPts val="1200"/>
              </a:spcAft>
              <a:buClr>
                <a:srgbClr val="A12331"/>
              </a:buClr>
            </a:pPr>
            <a:r>
              <a:rPr lang="en-US" sz="2000" dirty="0" err="1">
                <a:solidFill>
                  <a:srgbClr val="001B36"/>
                </a:solidFill>
                <a:latin typeface="+mn-lt"/>
              </a:rPr>
              <a:t>Breastmilk</a:t>
            </a:r>
            <a:r>
              <a:rPr lang="en-US" sz="2000" dirty="0">
                <a:solidFill>
                  <a:srgbClr val="001B36"/>
                </a:solidFill>
                <a:latin typeface="+mn-lt"/>
              </a:rPr>
              <a:t> immunoglobulin: is mother </a:t>
            </a:r>
            <a:r>
              <a:rPr lang="en-US" sz="2000" dirty="0" smtClean="0">
                <a:solidFill>
                  <a:srgbClr val="001B36"/>
                </a:solidFill>
                <a:latin typeface="+mn-lt"/>
              </a:rPr>
              <a:t>specific: </a:t>
            </a:r>
            <a:r>
              <a:rPr lang="en-NZ" sz="2000" dirty="0">
                <a:solidFill>
                  <a:srgbClr val="000000"/>
                </a:solidFill>
                <a:latin typeface="+mn-lt"/>
              </a:rPr>
              <a:t>Formula feeding a baby from birth means the baby is not exposed to the antibodies found in the mother’s milk – some of which have been passed down two generations</a:t>
            </a: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marL="525463" lvl="1" indent="-342900">
              <a:lnSpc>
                <a:spcPct val="90000"/>
              </a:lnSpc>
              <a:spcAft>
                <a:spcPts val="1200"/>
              </a:spcAft>
              <a:buClr>
                <a:srgbClr val="A12331"/>
              </a:buClr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Smell and taste of colostrum is unique to each mother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 marL="525463" lvl="1" indent="-342900">
              <a:lnSpc>
                <a:spcPct val="90000"/>
              </a:lnSpc>
              <a:buClr>
                <a:srgbClr val="A12331"/>
              </a:buClr>
            </a:pP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Oxytocin </a:t>
            </a:r>
            <a:r>
              <a:rPr lang="en-NZ" sz="2000" dirty="0">
                <a:solidFill>
                  <a:srgbClr val="000000"/>
                </a:solidFill>
                <a:latin typeface="+mn-lt"/>
              </a:rPr>
              <a:t>found in mother’s milk is a sedative and a relaxant and can assist the baby to recover from the trauma of birth</a:t>
            </a:r>
            <a:r>
              <a:rPr lang="en-NZ" sz="2000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sz="2000" dirty="0" smtClean="0">
              <a:solidFill>
                <a:srgbClr val="000000"/>
              </a:solidFill>
              <a:latin typeface="+mn-lt"/>
            </a:endParaRPr>
          </a:p>
          <a:p>
            <a:pPr marL="354013" lvl="1" indent="-171450">
              <a:lnSpc>
                <a:spcPct val="90000"/>
              </a:lnSpc>
              <a:buClr>
                <a:srgbClr val="A12331"/>
              </a:buClr>
              <a:buFont typeface="Arial" pitchFamily="34" charset="0"/>
              <a:buChar char="•"/>
            </a:pPr>
            <a:endParaRPr lang="en-US" sz="1800" dirty="0" smtClean="0">
              <a:solidFill>
                <a:srgbClr val="000000"/>
              </a:solidFill>
              <a:latin typeface="+mn-lt"/>
            </a:endParaRPr>
          </a:p>
          <a:p>
            <a:pPr marL="0" lvl="0" indent="0">
              <a:spcBef>
                <a:spcPts val="0"/>
              </a:spcBef>
              <a:buClr>
                <a:srgbClr val="A12331"/>
              </a:buClr>
              <a:buSzTx/>
            </a:pPr>
            <a:endParaRPr lang="en-US" sz="1200" dirty="0">
              <a:solidFill>
                <a:srgbClr val="000000"/>
              </a:solidFill>
              <a:latin typeface="Century Gothic"/>
              <a:ea typeface="+mn-ea"/>
              <a:cs typeface="+mn-cs"/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50" i="1" dirty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50" i="1" dirty="0" smtClean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00" i="1" dirty="0" smtClean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00" i="1" dirty="0" smtClean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00" i="1" dirty="0" smtClean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00" i="1" dirty="0">
              <a:solidFill>
                <a:srgbClr val="000000"/>
              </a:solidFill>
            </a:endParaRPr>
          </a:p>
          <a:p>
            <a:pPr marL="182563" lvl="1" indent="0">
              <a:lnSpc>
                <a:spcPct val="90000"/>
              </a:lnSpc>
              <a:buClr>
                <a:srgbClr val="A12331"/>
              </a:buClr>
              <a:buFont typeface="Wingdings" pitchFamily="2" charset="2"/>
              <a:buNone/>
            </a:pPr>
            <a:endParaRPr lang="en-US" sz="1000" i="1" dirty="0" smtClean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9" b="5463"/>
          <a:stretch/>
        </p:blipFill>
        <p:spPr>
          <a:xfrm rot="21186734">
            <a:off x="6545523" y="512429"/>
            <a:ext cx="2010628" cy="1360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235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Initiation</a:t>
            </a:r>
            <a:endParaRPr lang="en-NZ" dirty="0"/>
          </a:p>
        </p:txBody>
      </p:sp>
      <p:sp>
        <p:nvSpPr>
          <p:cNvPr id="4" name="PPTShape_0"/>
          <p:cNvSpPr/>
          <p:nvPr/>
        </p:nvSpPr>
        <p:spPr>
          <a:xfrm>
            <a:off x="4355976" y="1916832"/>
            <a:ext cx="4350256" cy="3211135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>
            <a:spAutoFit/>
          </a:bodyPr>
          <a:lstStyle/>
          <a:p>
            <a:pPr marL="182563" lvl="1">
              <a:lnSpc>
                <a:spcPct val="90000"/>
              </a:lnSpc>
              <a:buClr>
                <a:srgbClr val="A12331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Separation </a:t>
            </a:r>
            <a:r>
              <a:rPr lang="en-US" sz="2000" dirty="0">
                <a:solidFill>
                  <a:srgbClr val="000000"/>
                </a:solidFill>
              </a:rPr>
              <a:t>= stress</a:t>
            </a:r>
            <a:r>
              <a:rPr lang="en-US" sz="2000" b="1" baseline="40000" dirty="0">
                <a:solidFill>
                  <a:srgbClr val="000000"/>
                </a:solidFill>
              </a:rPr>
              <a:t> </a:t>
            </a:r>
            <a:endParaRPr lang="en-US" sz="2000" b="1" baseline="40000" dirty="0" smtClean="0">
              <a:solidFill>
                <a:srgbClr val="000000"/>
              </a:solidFill>
            </a:endParaRPr>
          </a:p>
          <a:p>
            <a:pPr marL="182563" lvl="1">
              <a:lnSpc>
                <a:spcPct val="90000"/>
              </a:lnSpc>
              <a:buClr>
                <a:srgbClr val="A12331"/>
              </a:buClr>
            </a:pPr>
            <a:endParaRPr lang="en-US" sz="2000" b="1" baseline="40000" dirty="0" smtClean="0">
              <a:solidFill>
                <a:srgbClr val="FF0000"/>
              </a:solidFill>
            </a:endParaRPr>
          </a:p>
          <a:p>
            <a:pPr marL="182563" lvl="1">
              <a:lnSpc>
                <a:spcPct val="90000"/>
              </a:lnSpc>
              <a:buClr>
                <a:srgbClr val="A12331"/>
              </a:buClr>
            </a:pPr>
            <a:r>
              <a:rPr lang="en-NZ" sz="2000" dirty="0" smtClean="0">
                <a:solidFill>
                  <a:srgbClr val="000000"/>
                </a:solidFill>
              </a:rPr>
              <a:t>The </a:t>
            </a:r>
            <a:r>
              <a:rPr lang="en-NZ" sz="2000" dirty="0">
                <a:solidFill>
                  <a:srgbClr val="000000"/>
                </a:solidFill>
              </a:rPr>
              <a:t>baby is less stressed </a:t>
            </a:r>
            <a:r>
              <a:rPr lang="en-NZ" sz="2000" dirty="0" smtClean="0">
                <a:solidFill>
                  <a:srgbClr val="000000"/>
                </a:solidFill>
              </a:rPr>
              <a:t> in skin-to-skin contact – </a:t>
            </a:r>
            <a:r>
              <a:rPr lang="en-NZ" sz="2000" dirty="0">
                <a:solidFill>
                  <a:srgbClr val="000000"/>
                </a:solidFill>
              </a:rPr>
              <a:t>cries less – therefore the blood sugar is more likely to be </a:t>
            </a:r>
            <a:r>
              <a:rPr lang="en-NZ" sz="2000" dirty="0" smtClean="0">
                <a:solidFill>
                  <a:srgbClr val="000000"/>
                </a:solidFill>
              </a:rPr>
              <a:t>stable</a:t>
            </a:r>
          </a:p>
          <a:p>
            <a:pPr marL="182563" lvl="1">
              <a:lnSpc>
                <a:spcPct val="90000"/>
              </a:lnSpc>
              <a:buClr>
                <a:srgbClr val="A12331"/>
              </a:buClr>
            </a:pPr>
            <a:endParaRPr lang="en-GB" sz="2000" dirty="0" smtClean="0">
              <a:solidFill>
                <a:srgbClr val="000000"/>
              </a:solidFill>
            </a:endParaRPr>
          </a:p>
          <a:p>
            <a:pPr marL="182563" lvl="1">
              <a:lnSpc>
                <a:spcPct val="90000"/>
              </a:lnSpc>
              <a:buClr>
                <a:srgbClr val="A12331"/>
              </a:buClr>
            </a:pPr>
            <a:r>
              <a:rPr lang="en-NZ" sz="20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Stress </a:t>
            </a:r>
            <a:r>
              <a:rPr lang="en-NZ" sz="200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hormones </a:t>
            </a:r>
            <a:r>
              <a:rPr lang="en-NZ" sz="20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can be identified </a:t>
            </a:r>
            <a:r>
              <a:rPr lang="en-NZ" sz="200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in a baby separated from its mother – </a:t>
            </a:r>
            <a:r>
              <a:rPr lang="en-NZ" sz="20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drop </a:t>
            </a:r>
            <a:r>
              <a:rPr lang="en-NZ" sz="200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by 74% if returned to its </a:t>
            </a:r>
            <a:r>
              <a:rPr lang="en-NZ" sz="20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mother.</a:t>
            </a:r>
            <a:r>
              <a:rPr lang="en-NZ" sz="2000" b="1" baseline="35000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  <a:hlinkClick r:id="rId5" action="ppaction://hlinksldjump"/>
              </a:rPr>
              <a:t>6</a:t>
            </a:r>
            <a:endParaRPr lang="en-NZ" sz="2000" b="1" baseline="35000" dirty="0" smtClean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endParaRPr lang="en-NZ" sz="1600" b="1" baseline="30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2346">
            <a:off x="705408" y="2652848"/>
            <a:ext cx="3278039" cy="2458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516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b="1" cap="none" spc="50" dirty="0">
                <a:ln w="11430"/>
                <a:gradFill>
                  <a:gsLst>
                    <a:gs pos="25000">
                      <a:srgbClr val="A12331">
                        <a:satMod val="155000"/>
                      </a:srgbClr>
                    </a:gs>
                    <a:gs pos="100000">
                      <a:srgbClr val="A123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  <a:ea typeface="+mn-ea"/>
                <a:cs typeface="+mn-cs"/>
              </a:rPr>
              <a:t>The infant knows no </a:t>
            </a:r>
            <a:r>
              <a:rPr lang="en-NZ" sz="3200" b="1" cap="none" spc="50" dirty="0" smtClean="0">
                <a:ln w="11430"/>
                <a:gradFill>
                  <a:gsLst>
                    <a:gs pos="25000">
                      <a:srgbClr val="A12331">
                        <a:satMod val="155000"/>
                      </a:srgbClr>
                    </a:gs>
                    <a:gs pos="100000">
                      <a:srgbClr val="A123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  <a:ea typeface="+mn-ea"/>
                <a:cs typeface="+mn-cs"/>
              </a:rPr>
              <a:t>different!</a:t>
            </a:r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187688" y="1629312"/>
            <a:ext cx="354584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NZ" sz="3200" b="1" spc="50" dirty="0" smtClean="0">
                <a:ln w="11430"/>
                <a:gradFill>
                  <a:gsLst>
                    <a:gs pos="25000">
                      <a:srgbClr val="A12331">
                        <a:satMod val="155000"/>
                      </a:srgbClr>
                    </a:gs>
                    <a:gs pos="100000">
                      <a:srgbClr val="A123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</a:t>
            </a:r>
            <a:endParaRPr lang="en-NZ" sz="3200" b="1" spc="50" dirty="0">
              <a:ln w="11430"/>
              <a:gradFill>
                <a:gsLst>
                  <a:gs pos="25000">
                    <a:srgbClr val="A12331">
                      <a:satMod val="155000"/>
                    </a:srgbClr>
                  </a:gs>
                  <a:gs pos="100000">
                    <a:srgbClr val="A12331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029" y="1648958"/>
            <a:ext cx="854075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not </a:t>
            </a:r>
            <a:r>
              <a:rPr lang="en-NZ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influenced by culture or society. </a:t>
            </a: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Breastfeeding is an inborn       </a:t>
            </a:r>
          </a:p>
          <a:p>
            <a:pPr>
              <a:spcAft>
                <a:spcPts val="1200"/>
              </a:spcAft>
            </a:pPr>
            <a:r>
              <a:rPr lang="en-NZ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   programme </a:t>
            </a:r>
            <a:r>
              <a:rPr lang="en-NZ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in the </a:t>
            </a: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hind-brain</a:t>
            </a:r>
            <a:endParaRPr lang="en-NZ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>
              <a:buFontTx/>
              <a:buChar char="-"/>
            </a:pP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human babies are born </a:t>
            </a:r>
            <a:r>
              <a:rPr lang="en-NZ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to breastfeed as </a:t>
            </a: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are all </a:t>
            </a:r>
            <a:r>
              <a:rPr lang="en-NZ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mammals</a:t>
            </a:r>
            <a:r>
              <a:rPr lang="en-NZ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.</a:t>
            </a:r>
          </a:p>
          <a:p>
            <a:pPr lvl="0">
              <a:spcBef>
                <a:spcPts val="1200"/>
              </a:spcBef>
              <a:buClr>
                <a:srgbClr val="A12331"/>
              </a:buClr>
            </a:pPr>
            <a:r>
              <a:rPr lang="en-US" dirty="0">
                <a:solidFill>
                  <a:srgbClr val="000000"/>
                </a:solidFill>
              </a:rPr>
              <a:t>This baby is a “</a:t>
            </a:r>
            <a:r>
              <a:rPr lang="en-US" dirty="0" err="1">
                <a:solidFill>
                  <a:srgbClr val="000000"/>
                </a:solidFill>
              </a:rPr>
              <a:t>stoneage</a:t>
            </a:r>
            <a:r>
              <a:rPr lang="en-US" dirty="0">
                <a:solidFill>
                  <a:srgbClr val="000000"/>
                </a:solidFill>
              </a:rPr>
              <a:t> baby” in a “space-age world.”</a:t>
            </a:r>
          </a:p>
          <a:p>
            <a:pPr lvl="0">
              <a:spcBef>
                <a:spcPts val="1200"/>
              </a:spcBef>
              <a:buClr>
                <a:srgbClr val="A12331"/>
              </a:buClr>
            </a:pPr>
            <a:r>
              <a:rPr lang="en-US" dirty="0">
                <a:solidFill>
                  <a:srgbClr val="000000"/>
                </a:solidFill>
              </a:rPr>
              <a:t>Are we nurturing our babies in a ‘mother-led’ or ‘baby-led’ environment? </a:t>
            </a:r>
          </a:p>
          <a:p>
            <a:pPr lvl="0">
              <a:spcBef>
                <a:spcPts val="1200"/>
              </a:spcBef>
              <a:buClr>
                <a:srgbClr val="A12331"/>
              </a:buClr>
            </a:pPr>
            <a:r>
              <a:rPr lang="en-US" dirty="0">
                <a:solidFill>
                  <a:srgbClr val="000000"/>
                </a:solidFill>
              </a:rPr>
              <a:t>If the babies could choose ………. ? 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029" y="4150821"/>
            <a:ext cx="854075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The Breastfeeding Dyad:</a:t>
            </a:r>
            <a:endParaRPr lang="en-US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Mother </a:t>
            </a:r>
            <a:r>
              <a:rPr lang="en-US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and baby – belong together. Do not separate mother and baby.</a:t>
            </a:r>
            <a:endParaRPr lang="en-NZ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465" y="4886720"/>
            <a:ext cx="3495878" cy="1761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62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60672" cy="1039427"/>
          </a:xfrm>
        </p:spPr>
        <p:txBody>
          <a:bodyPr/>
          <a:lstStyle/>
          <a:p>
            <a:r>
              <a:rPr lang="en-NZ" dirty="0" smtClean="0"/>
              <a:t>So lets recap……….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645024"/>
            <a:ext cx="8208912" cy="110799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endParaRPr lang="en-NZ" dirty="0" smtClean="0"/>
          </a:p>
          <a:p>
            <a:r>
              <a:rPr lang="en-NZ" sz="2400" dirty="0" smtClean="0"/>
              <a:t>Anatomy and physiology              Culture versus Nature</a:t>
            </a:r>
          </a:p>
          <a:p>
            <a:endParaRPr lang="en-NZ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355976" y="4161324"/>
            <a:ext cx="1152128" cy="22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192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Anatomy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Shoe size? Hat size? Breast size? – we are all different!</a:t>
            </a:r>
          </a:p>
          <a:p>
            <a:r>
              <a:rPr lang="en-US"/>
              <a:t>Breast capacity depends on glandular tissue</a:t>
            </a:r>
          </a:p>
          <a:p>
            <a:r>
              <a:rPr lang="en-US"/>
              <a:t>4 types of mammals: carry vs follow</a:t>
            </a:r>
          </a:p>
          <a:p>
            <a:r>
              <a:rPr lang="en-US"/>
              <a:t>Baby knows no different.</a:t>
            </a:r>
          </a:p>
          <a:p>
            <a:endParaRPr lang="en-US"/>
          </a:p>
        </p:txBody>
      </p:sp>
      <p:pic>
        <p:nvPicPr>
          <p:cNvPr id="38916" name="Picture 4" descr="MPj0410139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06575">
            <a:off x="1276988" y="4812506"/>
            <a:ext cx="1366837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7" name="Picture 5" descr="MCj0299791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951">
            <a:off x="6372225" y="4652963"/>
            <a:ext cx="1828800" cy="168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MCj0404603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115" y="4856162"/>
            <a:ext cx="1296987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641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3980656"/>
          </a:xfrm>
        </p:spPr>
        <p:txBody>
          <a:bodyPr>
            <a:normAutofit/>
          </a:bodyPr>
          <a:lstStyle/>
          <a:p>
            <a:r>
              <a:rPr lang="en-NZ" dirty="0" smtClean="0"/>
              <a:t>96% of breasts ‘work’</a:t>
            </a:r>
          </a:p>
          <a:p>
            <a:r>
              <a:rPr lang="en-NZ" dirty="0" smtClean="0"/>
              <a:t>95% women in New Zealand initiate breastfeeding</a:t>
            </a:r>
          </a:p>
          <a:p>
            <a:r>
              <a:rPr lang="en-NZ" dirty="0" smtClean="0"/>
              <a:t>Breast capacity – variable</a:t>
            </a:r>
          </a:p>
          <a:p>
            <a:r>
              <a:rPr lang="en-NZ" dirty="0" smtClean="0"/>
              <a:t>Feeding frequency – variable</a:t>
            </a:r>
          </a:p>
          <a:p>
            <a:r>
              <a:rPr lang="en-NZ" dirty="0" smtClean="0"/>
              <a:t>Duration Intensity and frequency of feeding </a:t>
            </a:r>
          </a:p>
          <a:p>
            <a:r>
              <a:rPr lang="en-NZ" dirty="0" smtClean="0"/>
              <a:t>If left together the baby and the breast work it out together:</a:t>
            </a:r>
          </a:p>
          <a:p>
            <a:pPr marL="114300" indent="0">
              <a:buNone/>
            </a:pPr>
            <a:endParaRPr lang="en-NZ" dirty="0"/>
          </a:p>
          <a:p>
            <a:pPr marL="114300" indent="0">
              <a:buNone/>
            </a:pPr>
            <a:r>
              <a:rPr lang="en-NZ" dirty="0" smtClean="0"/>
              <a:t>Mother-led or baby-led or society-led?</a:t>
            </a:r>
          </a:p>
          <a:p>
            <a:pPr marL="114300" indent="0">
              <a:buNone/>
            </a:pPr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683" y="188640"/>
            <a:ext cx="233634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7320" y="5862463"/>
            <a:ext cx="748883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14300" lvl="0" algn="ctr">
              <a:spcBef>
                <a:spcPct val="20000"/>
              </a:spcBef>
              <a:buClr>
                <a:srgbClr val="93A299"/>
              </a:buClr>
            </a:pPr>
            <a:r>
              <a:rPr lang="en-NZ" sz="24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Cue-based feeding is the gold standard.</a:t>
            </a:r>
            <a:endParaRPr lang="en-GB" sz="24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380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a bottle-feeding culture we must remember:</a:t>
            </a:r>
            <a:endParaRPr lang="en-US" dirty="0"/>
          </a:p>
        </p:txBody>
      </p:sp>
      <p:sp>
        <p:nvSpPr>
          <p:cNvPr id="195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Breastmilk</a:t>
            </a:r>
            <a:r>
              <a:rPr lang="en-US" dirty="0"/>
              <a:t> is designed for optimal growth 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/>
              <a:t>Loss of knowledge of natural breastfeeding makes mothers doubt themselves!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Stop </a:t>
            </a:r>
            <a:r>
              <a:rPr lang="en-US" dirty="0"/>
              <a:t>comparing breastfed babies to formula fed infants </a:t>
            </a:r>
          </a:p>
          <a:p>
            <a:pPr marL="114300" indent="0">
              <a:lnSpc>
                <a:spcPct val="90000"/>
              </a:lnSpc>
              <a:buNone/>
            </a:pPr>
            <a:r>
              <a:rPr lang="en-US" dirty="0" smtClean="0"/>
              <a:t>	Growth </a:t>
            </a:r>
            <a:r>
              <a:rPr lang="en-US" dirty="0"/>
              <a:t>charts</a:t>
            </a:r>
          </a:p>
          <a:p>
            <a:pPr marL="114300" indent="0">
              <a:lnSpc>
                <a:spcPct val="90000"/>
              </a:lnSpc>
              <a:buNone/>
            </a:pPr>
            <a:r>
              <a:rPr lang="en-US" dirty="0" smtClean="0"/>
              <a:t>	Sleep </a:t>
            </a:r>
            <a:r>
              <a:rPr lang="en-US" dirty="0"/>
              <a:t>patterns</a:t>
            </a:r>
          </a:p>
          <a:p>
            <a:pPr marL="11430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dirty="0" smtClean="0"/>
              <a:t>	Feeding frequency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Women must stop comparing themselves with others!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/>
              <a:t>An exclusively breastfed baby is the norm.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85"/>
          <a:stretch/>
        </p:blipFill>
        <p:spPr>
          <a:xfrm>
            <a:off x="5508104" y="3573016"/>
            <a:ext cx="2525393" cy="1288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5255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Only time in history a woman has had so few babies and breastfed so little</a:t>
            </a:r>
            <a:r>
              <a:rPr lang="en-US" dirty="0" smtClean="0"/>
              <a:t>!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female was once either pregnant or breastfeeding during her fertile life (often both</a:t>
            </a:r>
            <a:r>
              <a:rPr lang="en-US" dirty="0" smtClean="0"/>
              <a:t>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 Hormonally our bodies are now ‘different’ – more likely to be </a:t>
            </a:r>
            <a:r>
              <a:rPr lang="en-US" dirty="0" err="1"/>
              <a:t>anaemic</a:t>
            </a:r>
            <a:r>
              <a:rPr lang="en-US" dirty="0"/>
              <a:t>, (due to </a:t>
            </a:r>
            <a:r>
              <a:rPr lang="en-US" dirty="0">
                <a:sym typeface="Wingdings" pitchFamily="2" charset="2"/>
              </a:rPr>
              <a:t> menstruation) and increased risk of hormonally controlled cancers.</a:t>
            </a:r>
          </a:p>
        </p:txBody>
      </p:sp>
    </p:spTree>
    <p:extLst>
      <p:ext uri="{BB962C8B-B14F-4D97-AF65-F5344CB8AC3E}">
        <p14:creationId xmlns:p14="http://schemas.microsoft.com/office/powerpoint/2010/main" val="160707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566908" cy="5434472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NZ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Culture or nature?</a:t>
            </a:r>
          </a:p>
          <a:p>
            <a:endParaRPr lang="en-NZ" dirty="0"/>
          </a:p>
          <a:p>
            <a:r>
              <a:rPr lang="en-NZ" dirty="0" smtClean="0"/>
              <a:t>Often mothers want their babies to feed four hourly and to sleep through the night. Breasts and breastmilk invariably do not work this way. </a:t>
            </a:r>
          </a:p>
          <a:p>
            <a:r>
              <a:rPr lang="en-NZ" dirty="0" smtClean="0"/>
              <a:t>Only 1-4% of breasts fail to produce sufficient breastmilk</a:t>
            </a:r>
            <a:r>
              <a:rPr lang="en-NZ" baseline="30000" dirty="0" smtClean="0"/>
              <a:t>#</a:t>
            </a:r>
            <a:r>
              <a:rPr lang="en-NZ" dirty="0" smtClean="0"/>
              <a:t> – sadly women trying to fit their feeding into the lifestyle of modern culture readily blame their breasts:</a:t>
            </a:r>
          </a:p>
          <a:p>
            <a:r>
              <a:rPr lang="en-NZ" i="1" dirty="0" smtClean="0"/>
              <a:t>“My milk is too thin.”</a:t>
            </a:r>
          </a:p>
          <a:p>
            <a:r>
              <a:rPr lang="en-NZ" i="1" dirty="0" smtClean="0"/>
              <a:t>“I don’t have enough milk.”</a:t>
            </a:r>
          </a:p>
          <a:p>
            <a:r>
              <a:rPr lang="en-NZ" dirty="0" smtClean="0"/>
              <a:t>Unlimited access to the breast ensures adequate intake in 96% of cases – the breast and baby work it out together.</a:t>
            </a:r>
          </a:p>
          <a:p>
            <a:r>
              <a:rPr lang="en-NZ" dirty="0" smtClean="0"/>
              <a:t>Interference in this fine balance may compromise the breastfeeding outcome!  </a:t>
            </a:r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3215">
            <a:off x="5000599" y="2290810"/>
            <a:ext cx="3773513" cy="2514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79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Birth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happens at </a:t>
            </a:r>
            <a:r>
              <a:rPr lang="en-US" dirty="0" smtClean="0"/>
              <a:t>birth?</a:t>
            </a:r>
            <a:endParaRPr lang="en-US" dirty="0"/>
          </a:p>
          <a:p>
            <a:r>
              <a:rPr lang="en-US" dirty="0"/>
              <a:t>What impact do interventions have on birth/breastfeeding?</a:t>
            </a:r>
          </a:p>
          <a:p>
            <a:pPr marL="11430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Syntocinon</a:t>
            </a:r>
            <a:r>
              <a:rPr lang="en-US" dirty="0" smtClean="0"/>
              <a:t> </a:t>
            </a:r>
            <a:r>
              <a:rPr lang="en-US" dirty="0"/>
              <a:t>Induction </a:t>
            </a:r>
          </a:p>
          <a:p>
            <a:pPr marL="114300" indent="0">
              <a:buNone/>
            </a:pPr>
            <a:r>
              <a:rPr lang="en-US" dirty="0" smtClean="0"/>
              <a:t>	Epidural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	Instrumental </a:t>
            </a:r>
            <a:r>
              <a:rPr lang="en-US" dirty="0"/>
              <a:t>delivery</a:t>
            </a:r>
          </a:p>
          <a:p>
            <a:pPr marL="114300" indent="0">
              <a:buNone/>
            </a:pPr>
            <a:r>
              <a:rPr lang="en-US" dirty="0" smtClean="0"/>
              <a:t>	Caesarian </a:t>
            </a:r>
            <a:r>
              <a:rPr lang="en-US" dirty="0"/>
              <a:t>Section</a:t>
            </a:r>
          </a:p>
        </p:txBody>
      </p:sp>
    </p:spTree>
    <p:extLst>
      <p:ext uri="{BB962C8B-B14F-4D97-AF65-F5344CB8AC3E}">
        <p14:creationId xmlns:p14="http://schemas.microsoft.com/office/powerpoint/2010/main" val="4311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References</a:t>
            </a:r>
            <a:endParaRPr lang="en-NZ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30310" y="1636771"/>
            <a:ext cx="8687038" cy="52212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None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20000"/>
              <a:buFont typeface="Wingdings" pitchFamily="2" charset="2"/>
              <a:buChar char="ü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120000"/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‘</a:t>
            </a:r>
            <a:r>
              <a:rPr lang="en-US" dirty="0" err="1" smtClean="0">
                <a:solidFill>
                  <a:prstClr val="black"/>
                </a:solidFill>
              </a:rPr>
              <a:t>Computerised</a:t>
            </a:r>
            <a:r>
              <a:rPr lang="en-US" dirty="0" smtClean="0">
                <a:solidFill>
                  <a:prstClr val="black"/>
                </a:solidFill>
              </a:rPr>
              <a:t> Breast Measurement from Conception to Weaning: Clinical Implications’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i="1" dirty="0" err="1">
                <a:solidFill>
                  <a:prstClr val="black"/>
                </a:solidFill>
              </a:rPr>
              <a:t>Creagan</a:t>
            </a:r>
            <a:r>
              <a:rPr lang="en-US" i="1" dirty="0">
                <a:solidFill>
                  <a:prstClr val="black"/>
                </a:solidFill>
              </a:rPr>
              <a:t> MD, Hartmann PE. Journal of Human Lactation 15:89 (1999)</a:t>
            </a: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NZ" dirty="0" smtClean="0">
                <a:solidFill>
                  <a:prstClr val="black"/>
                </a:solidFill>
              </a:rPr>
              <a:t>‘Suckling behaviours and growth rates of New Zealand fur seals, </a:t>
            </a:r>
            <a:r>
              <a:rPr lang="en-NZ" dirty="0" err="1" smtClean="0">
                <a:solidFill>
                  <a:prstClr val="black"/>
                </a:solidFill>
              </a:rPr>
              <a:t>Arctocephalus</a:t>
            </a:r>
            <a:r>
              <a:rPr lang="en-NZ" dirty="0" smtClean="0">
                <a:solidFill>
                  <a:prstClr val="black"/>
                </a:solidFill>
              </a:rPr>
              <a:t> </a:t>
            </a:r>
            <a:r>
              <a:rPr lang="en-NZ" dirty="0" err="1" smtClean="0">
                <a:solidFill>
                  <a:prstClr val="black"/>
                </a:solidFill>
              </a:rPr>
              <a:t>forsteri</a:t>
            </a:r>
            <a:r>
              <a:rPr lang="en-NZ" dirty="0" smtClean="0">
                <a:solidFill>
                  <a:prstClr val="black"/>
                </a:solidFill>
              </a:rPr>
              <a:t>, at Cape </a:t>
            </a:r>
            <a:r>
              <a:rPr lang="en-NZ" dirty="0" err="1" smtClean="0">
                <a:solidFill>
                  <a:prstClr val="black"/>
                </a:solidFill>
              </a:rPr>
              <a:t>Foulwind</a:t>
            </a:r>
            <a:r>
              <a:rPr lang="en-NZ" dirty="0" smtClean="0">
                <a:solidFill>
                  <a:prstClr val="black"/>
                </a:solidFill>
              </a:rPr>
              <a:t>, New Zealand’</a:t>
            </a:r>
            <a:r>
              <a:rPr lang="en-NZ" i="1" dirty="0" smtClean="0">
                <a:solidFill>
                  <a:prstClr val="black"/>
                </a:solidFill>
              </a:rPr>
              <a:t> </a:t>
            </a:r>
            <a:r>
              <a:rPr lang="en-NZ" i="1" dirty="0" err="1" smtClean="0">
                <a:solidFill>
                  <a:prstClr val="black"/>
                </a:solidFill>
              </a:rPr>
              <a:t>Chilvers</a:t>
            </a:r>
            <a:r>
              <a:rPr lang="en-NZ" i="1" dirty="0" smtClean="0">
                <a:solidFill>
                  <a:prstClr val="black"/>
                </a:solidFill>
              </a:rPr>
              <a:t> BL, Wilson K-J, </a:t>
            </a:r>
            <a:r>
              <a:rPr lang="en-NZ" i="1" dirty="0" err="1" smtClean="0">
                <a:solidFill>
                  <a:prstClr val="black"/>
                </a:solidFill>
              </a:rPr>
              <a:t>Hickling</a:t>
            </a:r>
            <a:r>
              <a:rPr lang="en-NZ" i="1" dirty="0" smtClean="0">
                <a:solidFill>
                  <a:prstClr val="black"/>
                </a:solidFill>
              </a:rPr>
              <a:t> GJ. New Zealand Journal of Zoology; 30 March 2010</a:t>
            </a: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‘Delivery by Cesarean Section and Early Childhood Respiratory Symptoms and Disorders The Norwegian Mother and Child Cohort Study’ </a:t>
            </a:r>
            <a:r>
              <a:rPr lang="en-US" i="1" dirty="0">
                <a:solidFill>
                  <a:prstClr val="black"/>
                </a:solidFill>
              </a:rPr>
              <a:t>Magnus MC, </a:t>
            </a:r>
            <a:r>
              <a:rPr lang="en-US" i="1" dirty="0" err="1">
                <a:solidFill>
                  <a:prstClr val="black"/>
                </a:solidFill>
              </a:rPr>
              <a:t>Håberg</a:t>
            </a:r>
            <a:r>
              <a:rPr lang="en-US" i="1" dirty="0">
                <a:solidFill>
                  <a:prstClr val="black"/>
                </a:solidFill>
              </a:rPr>
              <a:t> SE, </a:t>
            </a:r>
            <a:r>
              <a:rPr lang="en-US" i="1" dirty="0" err="1">
                <a:solidFill>
                  <a:prstClr val="black"/>
                </a:solidFill>
              </a:rPr>
              <a:t>Stigum</a:t>
            </a:r>
            <a:r>
              <a:rPr lang="en-US" i="1" dirty="0">
                <a:solidFill>
                  <a:prstClr val="black"/>
                </a:solidFill>
              </a:rPr>
              <a:t> H, </a:t>
            </a:r>
            <a:r>
              <a:rPr lang="en-US" i="1" dirty="0" err="1">
                <a:solidFill>
                  <a:prstClr val="black"/>
                </a:solidFill>
              </a:rPr>
              <a:t>Nafstad</a:t>
            </a:r>
            <a:r>
              <a:rPr lang="en-US" i="1" dirty="0">
                <a:solidFill>
                  <a:prstClr val="black"/>
                </a:solidFill>
              </a:rPr>
              <a:t> P, London SJ, </a:t>
            </a:r>
            <a:r>
              <a:rPr lang="en-US" i="1" dirty="0" err="1">
                <a:solidFill>
                  <a:prstClr val="black"/>
                </a:solidFill>
              </a:rPr>
              <a:t>Vangen</a:t>
            </a:r>
            <a:r>
              <a:rPr lang="en-US" i="1" dirty="0">
                <a:solidFill>
                  <a:prstClr val="black"/>
                </a:solidFill>
              </a:rPr>
              <a:t> S, </a:t>
            </a:r>
            <a:r>
              <a:rPr lang="en-US" i="1" dirty="0" err="1">
                <a:solidFill>
                  <a:prstClr val="black"/>
                </a:solidFill>
              </a:rPr>
              <a:t>Nystad</a:t>
            </a:r>
            <a:r>
              <a:rPr lang="en-US" i="1" dirty="0">
                <a:solidFill>
                  <a:prstClr val="black"/>
                </a:solidFill>
              </a:rPr>
              <a:t> W. Am J </a:t>
            </a:r>
            <a:r>
              <a:rPr lang="en-US" i="1" dirty="0" err="1">
                <a:solidFill>
                  <a:prstClr val="black"/>
                </a:solidFill>
              </a:rPr>
              <a:t>Epidemiol</a:t>
            </a:r>
            <a:r>
              <a:rPr lang="en-US" i="1" dirty="0">
                <a:solidFill>
                  <a:prstClr val="black"/>
                </a:solidFill>
              </a:rPr>
              <a:t> 174 (11): 1275-1285 (2011)</a:t>
            </a: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‘Chemosensory Development in the Fetus and Newborn’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i="1" dirty="0">
                <a:solidFill>
                  <a:prstClr val="black"/>
                </a:solidFill>
              </a:rPr>
              <a:t>Browne JV. Newborn and Infant Nursing Reviews. Vol.8 Number 4 (2008)</a:t>
            </a: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‘Early skin to skin contact for mothers and their healthy newborn infants’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i="1" dirty="0">
                <a:solidFill>
                  <a:prstClr val="black"/>
                </a:solidFill>
              </a:rPr>
              <a:t>(Review) Moore ER, Anderson GC, Bergman N. Cochrane Collaboration (2009) Issue 1</a:t>
            </a: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prstClr val="black"/>
                </a:solidFill>
              </a:rPr>
              <a:t>‘Public Health Implications of skin-to-skin contact’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i="1" dirty="0" smtClean="0">
                <a:solidFill>
                  <a:prstClr val="black"/>
                </a:solidFill>
              </a:rPr>
              <a:t>Nils </a:t>
            </a:r>
            <a:r>
              <a:rPr lang="en-US" i="1" dirty="0">
                <a:solidFill>
                  <a:prstClr val="black"/>
                </a:solidFill>
              </a:rPr>
              <a:t>Bergman; </a:t>
            </a:r>
            <a:r>
              <a:rPr lang="en-US" i="1" dirty="0" err="1">
                <a:solidFill>
                  <a:prstClr val="black"/>
                </a:solidFill>
              </a:rPr>
              <a:t>powerpoint</a:t>
            </a:r>
            <a:r>
              <a:rPr lang="en-US" i="1" dirty="0">
                <a:solidFill>
                  <a:prstClr val="black"/>
                </a:solidFill>
              </a:rPr>
              <a:t> presentation </a:t>
            </a:r>
            <a:r>
              <a:rPr lang="en-US" i="1" dirty="0" smtClean="0">
                <a:solidFill>
                  <a:prstClr val="black"/>
                </a:solidFill>
              </a:rPr>
              <a:t>(</a:t>
            </a:r>
            <a:r>
              <a:rPr lang="en-US" i="1" dirty="0">
                <a:solidFill>
                  <a:prstClr val="black"/>
                </a:solidFill>
              </a:rPr>
              <a:t>2012)</a:t>
            </a:r>
            <a:endParaRPr lang="en-NZ" i="1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NZ" dirty="0" smtClean="0">
                <a:solidFill>
                  <a:prstClr val="black"/>
                </a:solidFill>
              </a:rPr>
              <a:t>‘Breast Anatomy’ </a:t>
            </a:r>
            <a:r>
              <a:rPr lang="en-NZ" i="1" dirty="0" smtClean="0">
                <a:solidFill>
                  <a:prstClr val="black"/>
                </a:solidFill>
              </a:rPr>
              <a:t>Breastfeeding Answer Book (Update) LLLI March 2012</a:t>
            </a: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NZ" dirty="0" smtClean="0">
                <a:solidFill>
                  <a:prstClr val="black"/>
                </a:solidFill>
              </a:rPr>
              <a:t>‘Skin-to-Skin Information’ </a:t>
            </a:r>
            <a:r>
              <a:rPr lang="en-NZ" i="1" dirty="0" smtClean="0">
                <a:solidFill>
                  <a:prstClr val="black"/>
                </a:solidFill>
              </a:rPr>
              <a:t>(pamphlet) NZBA 2010</a:t>
            </a: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dirty="0" smtClean="0">
              <a:solidFill>
                <a:prstClr val="black"/>
              </a:solidFill>
            </a:endParaRP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r>
              <a:rPr lang="en-NZ" dirty="0" smtClean="0">
                <a:solidFill>
                  <a:prstClr val="black"/>
                </a:solidFill>
              </a:rPr>
              <a:t>‘Just a few breastfeeding bits and pieces for your interest!’ </a:t>
            </a:r>
            <a:r>
              <a:rPr lang="en-NZ" i="1" dirty="0" smtClean="0">
                <a:solidFill>
                  <a:prstClr val="black"/>
                </a:solidFill>
              </a:rPr>
              <a:t>Team </a:t>
            </a:r>
            <a:r>
              <a:rPr lang="en-NZ" i="1" dirty="0" smtClean="0">
                <a:solidFill>
                  <a:srgbClr val="000000"/>
                </a:solidFill>
              </a:rPr>
              <a:t>Hartmann 2005</a:t>
            </a:r>
          </a:p>
          <a:p>
            <a:pPr marL="525463" lvl="1" indent="-3429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Wingdings" pitchFamily="2" charset="2"/>
              <a:buAutoNum type="arabicPeriod"/>
            </a:pPr>
            <a:endParaRPr lang="en-NZ" dirty="0">
              <a:solidFill>
                <a:srgbClr val="000000"/>
              </a:solidFill>
            </a:endParaRPr>
          </a:p>
          <a:p>
            <a:pPr marL="411163" lvl="1" indent="-228600">
              <a:lnSpc>
                <a:spcPct val="90000"/>
              </a:lnSpc>
              <a:spcBef>
                <a:spcPts val="0"/>
              </a:spcBef>
              <a:buClrTx/>
              <a:buSzTx/>
              <a:buFont typeface="+mj-lt"/>
              <a:buAutoNum type="alphaLcParenR"/>
            </a:pPr>
            <a:endParaRPr lang="en-US" sz="1000" i="1" dirty="0">
              <a:solidFill>
                <a:srgbClr val="000000"/>
              </a:solidFill>
              <a:latin typeface="Calibri"/>
            </a:endParaRPr>
          </a:p>
          <a:p>
            <a:pPr marL="411163" lvl="1" indent="-228600">
              <a:lnSpc>
                <a:spcPct val="90000"/>
              </a:lnSpc>
              <a:spcBef>
                <a:spcPts val="0"/>
              </a:spcBef>
              <a:buClr>
                <a:srgbClr val="A12331"/>
              </a:buClr>
              <a:buSzTx/>
              <a:buFont typeface="+mj-lt"/>
              <a:buAutoNum type="alphaLcParenR"/>
            </a:pPr>
            <a:endParaRPr lang="en-US" sz="1000" i="1" dirty="0">
              <a:solidFill>
                <a:srgbClr val="000000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54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</a:t>
            </a:r>
            <a:r>
              <a:rPr lang="en-US" dirty="0" smtClean="0"/>
              <a:t>birth: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Vaginal vs. caesarian</a:t>
            </a:r>
          </a:p>
          <a:p>
            <a:r>
              <a:rPr lang="en-US"/>
              <a:t>Separation</a:t>
            </a:r>
          </a:p>
          <a:p>
            <a:r>
              <a:rPr lang="en-US"/>
              <a:t>Baby’s senses</a:t>
            </a:r>
          </a:p>
          <a:p>
            <a:r>
              <a:rPr lang="en-US"/>
              <a:t>Timing / clock watching </a:t>
            </a:r>
          </a:p>
          <a:p>
            <a:r>
              <a:rPr lang="en-US"/>
              <a:t>Hormonal influences</a:t>
            </a:r>
          </a:p>
          <a:p>
            <a:r>
              <a:rPr lang="en-US"/>
              <a:t>Skin-to-skin: When? How? Why? </a:t>
            </a:r>
          </a:p>
        </p:txBody>
      </p:sp>
    </p:spTree>
    <p:extLst>
      <p:ext uri="{BB962C8B-B14F-4D97-AF65-F5344CB8AC3E}">
        <p14:creationId xmlns:p14="http://schemas.microsoft.com/office/powerpoint/2010/main" val="303919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MGP00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853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owgoril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447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Mammals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499992" y="1988840"/>
            <a:ext cx="4316413" cy="4530725"/>
          </a:xfrm>
        </p:spPr>
        <p:txBody>
          <a:bodyPr/>
          <a:lstStyle/>
          <a:p>
            <a:r>
              <a:rPr lang="en-US" dirty="0" err="1"/>
              <a:t>Deers</a:t>
            </a:r>
            <a:endParaRPr lang="en-US" dirty="0"/>
          </a:p>
          <a:p>
            <a:r>
              <a:rPr lang="en-US" dirty="0"/>
              <a:t>Rabbits</a:t>
            </a:r>
          </a:p>
          <a:p>
            <a:r>
              <a:rPr lang="en-US" dirty="0"/>
              <a:t>Mature at birth</a:t>
            </a:r>
          </a:p>
          <a:p>
            <a:r>
              <a:rPr lang="en-US" dirty="0"/>
              <a:t>Hidden for up to 12hrs</a:t>
            </a:r>
          </a:p>
          <a:p>
            <a:r>
              <a:rPr lang="en-US" dirty="0"/>
              <a:t>12gms/L protein</a:t>
            </a:r>
          </a:p>
          <a:p>
            <a:r>
              <a:rPr lang="en-US" dirty="0"/>
              <a:t>High fat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260985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77073"/>
            <a:ext cx="144551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44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Follow Mammals</a:t>
            </a:r>
          </a:p>
        </p:txBody>
      </p:sp>
      <p:pic>
        <p:nvPicPr>
          <p:cNvPr id="32772" name="Picture 4" descr="Giraffe suckli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2441717"/>
            <a:ext cx="1969235" cy="27229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5148064" y="1691481"/>
            <a:ext cx="3779837" cy="2447925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Mature at birth</a:t>
            </a:r>
          </a:p>
          <a:p>
            <a:r>
              <a:rPr lang="en-US" sz="2400" dirty="0"/>
              <a:t>Follow mother</a:t>
            </a:r>
          </a:p>
          <a:p>
            <a:r>
              <a:rPr lang="en-US" sz="2400" dirty="0"/>
              <a:t>Feed often</a:t>
            </a:r>
          </a:p>
          <a:p>
            <a:r>
              <a:rPr lang="en-US" sz="2400" dirty="0"/>
              <a:t>4gms/L protein</a:t>
            </a:r>
          </a:p>
          <a:p>
            <a:r>
              <a:rPr lang="en-US" sz="2400" dirty="0"/>
              <a:t>Lower fat content than cache mammals</a:t>
            </a:r>
          </a:p>
          <a:p>
            <a:endParaRPr lang="en-US" sz="2400" dirty="0"/>
          </a:p>
        </p:txBody>
      </p:sp>
      <p:pic>
        <p:nvPicPr>
          <p:cNvPr id="32775" name="Picture 7" descr="elephant-nurs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149080"/>
            <a:ext cx="2312353" cy="18498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3" name="Picture 5" descr="calf-suck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7112"/>
            <a:ext cx="2592388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ewelamb-nurs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28362"/>
            <a:ext cx="2232025" cy="167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Nest Mammals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427984" y="1628800"/>
            <a:ext cx="4495800" cy="252095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Less mature at birth</a:t>
            </a:r>
          </a:p>
          <a:p>
            <a:r>
              <a:rPr lang="en-US" sz="2400" dirty="0"/>
              <a:t>Nest for warmth</a:t>
            </a:r>
          </a:p>
          <a:p>
            <a:r>
              <a:rPr lang="en-US" sz="2400" dirty="0"/>
              <a:t>Remain with others in litter</a:t>
            </a:r>
          </a:p>
          <a:p>
            <a:r>
              <a:rPr lang="en-US" sz="2400" dirty="0"/>
              <a:t>Feed several times a day</a:t>
            </a:r>
          </a:p>
          <a:p>
            <a:r>
              <a:rPr lang="en-US" sz="2400" dirty="0"/>
              <a:t>10gms/L protein</a:t>
            </a:r>
          </a:p>
          <a:p>
            <a:r>
              <a:rPr lang="en-US" sz="2400" dirty="0"/>
              <a:t>High fat content in milk</a:t>
            </a:r>
          </a:p>
        </p:txBody>
      </p:sp>
      <p:pic>
        <p:nvPicPr>
          <p:cNvPr id="33796" name="Picture 4" descr="Amber and 5 babies March 2002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" y="4221088"/>
            <a:ext cx="3240087" cy="218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024336" cy="2018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81127"/>
            <a:ext cx="2736304" cy="1798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3592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Carry Mammals</a:t>
            </a:r>
          </a:p>
        </p:txBody>
      </p:sp>
      <p:pic>
        <p:nvPicPr>
          <p:cNvPr id="34820" name="Picture 4" descr="fig-joe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925638"/>
            <a:ext cx="2305050" cy="1535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3995738" y="1600200"/>
            <a:ext cx="4968875" cy="2189163"/>
          </a:xfrm>
        </p:spPr>
        <p:txBody>
          <a:bodyPr>
            <a:normAutofit fontScale="92500"/>
          </a:bodyPr>
          <a:lstStyle/>
          <a:p>
            <a:r>
              <a:rPr lang="en-US" sz="2400"/>
              <a:t>Immature at birth</a:t>
            </a:r>
          </a:p>
          <a:p>
            <a:r>
              <a:rPr lang="en-US" sz="2400"/>
              <a:t>Need warmth of mothers body</a:t>
            </a:r>
          </a:p>
          <a:p>
            <a:r>
              <a:rPr lang="en-US" sz="2400"/>
              <a:t>Carried constantly</a:t>
            </a:r>
          </a:p>
          <a:p>
            <a:r>
              <a:rPr lang="en-US" sz="2400"/>
              <a:t>2gms/L protein &amp; </a:t>
            </a:r>
            <a:r>
              <a:rPr lang="en-US" sz="2400">
                <a:sym typeface="Wingdings" pitchFamily="2" charset="2"/>
              </a:rPr>
              <a:t> fat</a:t>
            </a:r>
          </a:p>
          <a:p>
            <a:r>
              <a:rPr lang="en-US" sz="2400">
                <a:sym typeface="Wingdings" pitchFamily="2" charset="2"/>
              </a:rPr>
              <a:t>Feed constantly</a:t>
            </a:r>
          </a:p>
        </p:txBody>
      </p:sp>
      <p:pic>
        <p:nvPicPr>
          <p:cNvPr id="34821" name="Picture 5" descr="gorilla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861048"/>
            <a:ext cx="1849388" cy="2478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Copy of IMGP006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4149725"/>
            <a:ext cx="2287587" cy="218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950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e3175da2-4a69-4c33-ac91-8c9a701ccedb"/>
  <p:tag name="ARTICULATE_SLIDE_PAUSE" val="1"/>
  <p:tag name="ARTICULATE_NAV_LEVEL" val="1"/>
  <p:tag name="ARTICULATE_PLAYLIST_ID" val="-1"/>
  <p:tag name="ARTICULATE_LOCK_SLIDE" val="0"/>
  <p:tag name="ARTICULATE_SLIDE_NAV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7b284c8-ee69-4371-8ad9-121be0e14d32"/>
  <p:tag name="ARTICULATE_SLIDE_PAUSE" val="1"/>
  <p:tag name="ARTICULATE_NAV_LEVEL" val="1"/>
  <p:tag name="ARTICULATE_PLAYLIST_ID" val="-1"/>
  <p:tag name="ARTICULATE_LOCK_SLIDE" val="0"/>
  <p:tag name="ARTICULATE_SLIDE_NAV" val="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712f7a39-eca9-47ea-8c99-c5028a500295"/>
  <p:tag name="ARTICULATE_SLIDE_PAUSE" val="1"/>
  <p:tag name="ARTICULATE_NAV_LEVEL" val="1"/>
  <p:tag name="ARTICULATE_PLAYLIST_ID" val="-1"/>
  <p:tag name="ARTICULATE_LOCK_SLIDE" val="0"/>
  <p:tag name="ARTICULATE_SLIDE_NAV" val="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dawn\AppData\Local\Temp\articulate\presenter\imgtemp\JdiEbDqR_files\slide0001_image001.j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dawn\AppData\Local\Temp\articulate\presenter\imgtemp\5vgy5h9P_files\slide0001_image001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7745b080-5403-4abb-a19c-7b4e180d1a1a"/>
  <p:tag name="ARTICULATE_SLIDE_PAUSE" val="1"/>
  <p:tag name="ARTICULATE_NAV_LEVEL" val="1"/>
  <p:tag name="ARTICULATE_PLAYLIST_ID" val="-1"/>
  <p:tag name="ARTICULATE_LOCK_SLIDE" val="0"/>
  <p:tag name="ARTICULATE_SLIDE_NAV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712f7a39-eca9-47ea-8c99-c5028a507b04"/>
  <p:tag name="ARTICULATE_SLIDE_PAUSE" val="1"/>
  <p:tag name="ARTICULATE_NAV_LEVEL" val="1"/>
  <p:tag name="ARTICULATE_PLAYLIST_ID" val="-1"/>
  <p:tag name="ARTICULATE_LOCK_SLIDE" val="0"/>
  <p:tag name="ARTICULATE_SLIDE_NAV" val="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ac5b9b04-f074-47f8-ab52-809ed52c3b66"/>
  <p:tag name="ARTICULATE_TITLE_TAG" val="continue..."/>
  <p:tag name="ARTICULATE_SLIDE_PAUSE" val="1"/>
  <p:tag name="ARTICULATE_NAV_LEVEL" val="2"/>
  <p:tag name="ARTICULATE_HIDE_SLIDE" val="0"/>
  <p:tag name="ARTICULATE_PLAYLIST_ID" val="-1"/>
  <p:tag name="ARTICULATE_LOCK_SLIDE" val="0"/>
  <p:tag name="ARTICULATE_SLIDE_NAV" val="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NZBA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990000"/>
      </a:accent1>
      <a:accent2>
        <a:srgbClr val="A12331"/>
      </a:accent2>
      <a:accent3>
        <a:srgbClr val="D35E55"/>
      </a:accent3>
      <a:accent4>
        <a:srgbClr val="FF0000"/>
      </a:accent4>
      <a:accent5>
        <a:srgbClr val="C0C0C0"/>
      </a:accent5>
      <a:accent6>
        <a:srgbClr val="33CCCC"/>
      </a:accent6>
      <a:hlink>
        <a:srgbClr val="000099"/>
      </a:hlink>
      <a:folHlink>
        <a:srgbClr val="4D00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sz="140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NZBA">
      <a:dk1>
        <a:srgbClr val="000000"/>
      </a:dk1>
      <a:lt1>
        <a:sysClr val="window" lastClr="FFFFFF"/>
      </a:lt1>
      <a:dk2>
        <a:srgbClr val="7F7F7F"/>
      </a:dk2>
      <a:lt2>
        <a:srgbClr val="FFFFFF"/>
      </a:lt2>
      <a:accent1>
        <a:srgbClr val="990000"/>
      </a:accent1>
      <a:accent2>
        <a:srgbClr val="A12331"/>
      </a:accent2>
      <a:accent3>
        <a:srgbClr val="D35E55"/>
      </a:accent3>
      <a:accent4>
        <a:srgbClr val="FF0000"/>
      </a:accent4>
      <a:accent5>
        <a:srgbClr val="C0C0C0"/>
      </a:accent5>
      <a:accent6>
        <a:srgbClr val="33CCCC"/>
      </a:accent6>
      <a:hlink>
        <a:srgbClr val="000099"/>
      </a:hlink>
      <a:folHlink>
        <a:srgbClr val="4D00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sz="140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628</TotalTime>
  <Words>1004</Words>
  <Application>Microsoft Office PowerPoint</Application>
  <PresentationFormat>On-screen Show (4:3)</PresentationFormat>
  <Paragraphs>150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Apothecary</vt:lpstr>
      <vt:lpstr>1_Office Theme</vt:lpstr>
      <vt:lpstr>2_Office Theme</vt:lpstr>
      <vt:lpstr>Breastfeeding:</vt:lpstr>
      <vt:lpstr>Birth</vt:lpstr>
      <vt:lpstr>At birth:</vt:lpstr>
      <vt:lpstr>PowerPoint Presentation</vt:lpstr>
      <vt:lpstr>PowerPoint Presentation</vt:lpstr>
      <vt:lpstr>Cache Mammals</vt:lpstr>
      <vt:lpstr>Follow Mammals</vt:lpstr>
      <vt:lpstr>Nest Mammals</vt:lpstr>
      <vt:lpstr>Carry Mammals</vt:lpstr>
      <vt:lpstr>“Skin to Skin” Contact</vt:lpstr>
      <vt:lpstr>Initiation</vt:lpstr>
      <vt:lpstr>Initiation</vt:lpstr>
      <vt:lpstr>The infant knows no different!</vt:lpstr>
      <vt:lpstr>So lets recap……….</vt:lpstr>
      <vt:lpstr>Anatomy</vt:lpstr>
      <vt:lpstr>Facts</vt:lpstr>
      <vt:lpstr>in a bottle-feeding culture we must remember:</vt:lpstr>
      <vt:lpstr>Nature</vt:lpstr>
      <vt:lpstr>Conclusion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</dc:creator>
  <cp:lastModifiedBy>User</cp:lastModifiedBy>
  <cp:revision>39</cp:revision>
  <cp:lastPrinted>2012-09-04T02:51:16Z</cp:lastPrinted>
  <dcterms:created xsi:type="dcterms:W3CDTF">2012-08-31T03:01:38Z</dcterms:created>
  <dcterms:modified xsi:type="dcterms:W3CDTF">2012-09-11T01:41:05Z</dcterms:modified>
</cp:coreProperties>
</file>