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heme/theme4.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4" r:id="rId3"/>
  </p:sldMasterIdLst>
  <p:notesMasterIdLst>
    <p:notesMasterId r:id="rId21"/>
  </p:notesMasterIdLst>
  <p:sldIdLst>
    <p:sldId id="257" r:id="rId4"/>
    <p:sldId id="260" r:id="rId5"/>
    <p:sldId id="262" r:id="rId6"/>
    <p:sldId id="263" r:id="rId7"/>
    <p:sldId id="264" r:id="rId8"/>
    <p:sldId id="266" r:id="rId9"/>
    <p:sldId id="267" r:id="rId10"/>
    <p:sldId id="268" r:id="rId11"/>
    <p:sldId id="272" r:id="rId12"/>
    <p:sldId id="273" r:id="rId13"/>
    <p:sldId id="274" r:id="rId14"/>
    <p:sldId id="275" r:id="rId15"/>
    <p:sldId id="276" r:id="rId16"/>
    <p:sldId id="277" r:id="rId17"/>
    <p:sldId id="278" r:id="rId18"/>
    <p:sldId id="279" r:id="rId19"/>
    <p:sldId id="28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3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B6A96C-C189-4997-BAE2-F57DC66DC986}" type="datetimeFigureOut">
              <a:rPr lang="en-NZ" smtClean="0"/>
              <a:t>11/09/2012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8E3476-D9D7-4E2A-B412-0B6031AEE8B6}" type="slidenum">
              <a:rPr lang="en-NZ" smtClean="0"/>
              <a:t>‹#›</a:t>
            </a:fld>
            <a:endParaRPr lang="en-NZ"/>
          </a:p>
        </p:txBody>
      </p:sp>
    </p:spTree>
    <p:extLst>
      <p:ext uri="{BB962C8B-B14F-4D97-AF65-F5344CB8AC3E}">
        <p14:creationId xmlns:p14="http://schemas.microsoft.com/office/powerpoint/2010/main" val="3529479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BBF0C9AB-0B7D-4C47-A7D0-6D2EF48057AA}" type="slidenum">
              <a:rPr lang="en-NZ" smtClean="0">
                <a:solidFill>
                  <a:prstClr val="black"/>
                </a:solidFill>
              </a:rPr>
              <a:pPr/>
              <a:t>4</a:t>
            </a:fld>
            <a:endParaRPr lang="en-NZ">
              <a:solidFill>
                <a:prstClr val="black"/>
              </a:solidFill>
            </a:endParaRPr>
          </a:p>
        </p:txBody>
      </p:sp>
    </p:spTree>
    <p:extLst>
      <p:ext uri="{BB962C8B-B14F-4D97-AF65-F5344CB8AC3E}">
        <p14:creationId xmlns:p14="http://schemas.microsoft.com/office/powerpoint/2010/main" val="3734290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621399D-E99E-4038-A1C7-FFAD2EC0CAB5}" type="slidenum">
              <a:rPr lang="en-NZ" smtClean="0">
                <a:solidFill>
                  <a:prstClr val="black"/>
                </a:solidFill>
              </a:rPr>
              <a:pPr/>
              <a:t>16</a:t>
            </a:fld>
            <a:endParaRPr lang="en-NZ">
              <a:solidFill>
                <a:prstClr val="black"/>
              </a:solidFill>
            </a:endParaRPr>
          </a:p>
        </p:txBody>
      </p:sp>
    </p:spTree>
    <p:extLst>
      <p:ext uri="{BB962C8B-B14F-4D97-AF65-F5344CB8AC3E}">
        <p14:creationId xmlns:p14="http://schemas.microsoft.com/office/powerpoint/2010/main" val="2622397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621399D-E99E-4038-A1C7-FFAD2EC0CAB5}" type="slidenum">
              <a:rPr lang="en-NZ" smtClean="0">
                <a:solidFill>
                  <a:prstClr val="black"/>
                </a:solidFill>
              </a:rPr>
              <a:pPr/>
              <a:t>17</a:t>
            </a:fld>
            <a:endParaRPr lang="en-NZ">
              <a:solidFill>
                <a:prstClr val="black"/>
              </a:solidFill>
            </a:endParaRPr>
          </a:p>
        </p:txBody>
      </p:sp>
    </p:spTree>
    <p:extLst>
      <p:ext uri="{BB962C8B-B14F-4D97-AF65-F5344CB8AC3E}">
        <p14:creationId xmlns:p14="http://schemas.microsoft.com/office/powerpoint/2010/main" val="2622397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E58AB1CA-5D85-445C-8732-F25DFA1CA509}" type="slidenum">
              <a:rPr lang="en-NZ" smtClean="0">
                <a:solidFill>
                  <a:prstClr val="black"/>
                </a:solidFill>
              </a:rPr>
              <a:pPr/>
              <a:t>6</a:t>
            </a:fld>
            <a:endParaRPr lang="en-NZ">
              <a:solidFill>
                <a:prstClr val="black"/>
              </a:solidFill>
            </a:endParaRPr>
          </a:p>
        </p:txBody>
      </p:sp>
    </p:spTree>
    <p:extLst>
      <p:ext uri="{BB962C8B-B14F-4D97-AF65-F5344CB8AC3E}">
        <p14:creationId xmlns:p14="http://schemas.microsoft.com/office/powerpoint/2010/main" val="970659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621399D-E99E-4038-A1C7-FFAD2EC0CAB5}" type="slidenum">
              <a:rPr lang="en-NZ" smtClean="0">
                <a:solidFill>
                  <a:prstClr val="black"/>
                </a:solidFill>
              </a:rPr>
              <a:pPr/>
              <a:t>8</a:t>
            </a:fld>
            <a:endParaRPr lang="en-NZ">
              <a:solidFill>
                <a:prstClr val="black"/>
              </a:solidFill>
            </a:endParaRPr>
          </a:p>
        </p:txBody>
      </p:sp>
    </p:spTree>
    <p:extLst>
      <p:ext uri="{BB962C8B-B14F-4D97-AF65-F5344CB8AC3E}">
        <p14:creationId xmlns:p14="http://schemas.microsoft.com/office/powerpoint/2010/main" val="1949220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621399D-E99E-4038-A1C7-FFAD2EC0CAB5}" type="slidenum">
              <a:rPr lang="en-NZ" smtClean="0">
                <a:solidFill>
                  <a:prstClr val="black"/>
                </a:solidFill>
              </a:rPr>
              <a:pPr/>
              <a:t>9</a:t>
            </a:fld>
            <a:endParaRPr lang="en-NZ">
              <a:solidFill>
                <a:prstClr val="black"/>
              </a:solidFill>
            </a:endParaRPr>
          </a:p>
        </p:txBody>
      </p:sp>
    </p:spTree>
    <p:extLst>
      <p:ext uri="{BB962C8B-B14F-4D97-AF65-F5344CB8AC3E}">
        <p14:creationId xmlns:p14="http://schemas.microsoft.com/office/powerpoint/2010/main" val="2808414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621399D-E99E-4038-A1C7-FFAD2EC0CAB5}" type="slidenum">
              <a:rPr lang="en-NZ" smtClean="0">
                <a:solidFill>
                  <a:prstClr val="black"/>
                </a:solidFill>
              </a:rPr>
              <a:pPr/>
              <a:t>11</a:t>
            </a:fld>
            <a:endParaRPr lang="en-NZ">
              <a:solidFill>
                <a:prstClr val="black"/>
              </a:solidFill>
            </a:endParaRPr>
          </a:p>
        </p:txBody>
      </p:sp>
    </p:spTree>
    <p:extLst>
      <p:ext uri="{BB962C8B-B14F-4D97-AF65-F5344CB8AC3E}">
        <p14:creationId xmlns:p14="http://schemas.microsoft.com/office/powerpoint/2010/main" val="912937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621399D-E99E-4038-A1C7-FFAD2EC0CAB5}" type="slidenum">
              <a:rPr lang="en-NZ" smtClean="0">
                <a:solidFill>
                  <a:prstClr val="black"/>
                </a:solidFill>
              </a:rPr>
              <a:pPr/>
              <a:t>12</a:t>
            </a:fld>
            <a:endParaRPr lang="en-NZ">
              <a:solidFill>
                <a:prstClr val="black"/>
              </a:solidFill>
            </a:endParaRPr>
          </a:p>
        </p:txBody>
      </p:sp>
    </p:spTree>
    <p:extLst>
      <p:ext uri="{BB962C8B-B14F-4D97-AF65-F5344CB8AC3E}">
        <p14:creationId xmlns:p14="http://schemas.microsoft.com/office/powerpoint/2010/main" val="1110237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621399D-E99E-4038-A1C7-FFAD2EC0CAB5}" type="slidenum">
              <a:rPr lang="en-NZ" smtClean="0">
                <a:solidFill>
                  <a:prstClr val="black"/>
                </a:solidFill>
              </a:rPr>
              <a:pPr/>
              <a:t>13</a:t>
            </a:fld>
            <a:endParaRPr lang="en-NZ">
              <a:solidFill>
                <a:prstClr val="black"/>
              </a:solidFill>
            </a:endParaRPr>
          </a:p>
        </p:txBody>
      </p:sp>
    </p:spTree>
    <p:extLst>
      <p:ext uri="{BB962C8B-B14F-4D97-AF65-F5344CB8AC3E}">
        <p14:creationId xmlns:p14="http://schemas.microsoft.com/office/powerpoint/2010/main" val="4066907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621399D-E99E-4038-A1C7-FFAD2EC0CAB5}" type="slidenum">
              <a:rPr lang="en-NZ" smtClean="0">
                <a:solidFill>
                  <a:prstClr val="black"/>
                </a:solidFill>
              </a:rPr>
              <a:pPr/>
              <a:t>14</a:t>
            </a:fld>
            <a:endParaRPr lang="en-NZ">
              <a:solidFill>
                <a:prstClr val="black"/>
              </a:solidFill>
            </a:endParaRPr>
          </a:p>
        </p:txBody>
      </p:sp>
    </p:spTree>
    <p:extLst>
      <p:ext uri="{BB962C8B-B14F-4D97-AF65-F5344CB8AC3E}">
        <p14:creationId xmlns:p14="http://schemas.microsoft.com/office/powerpoint/2010/main" val="2039049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0621399D-E99E-4038-A1C7-FFAD2EC0CAB5}" type="slidenum">
              <a:rPr lang="en-NZ" smtClean="0">
                <a:solidFill>
                  <a:prstClr val="black"/>
                </a:solidFill>
              </a:rPr>
              <a:pPr/>
              <a:t>15</a:t>
            </a:fld>
            <a:endParaRPr lang="en-NZ">
              <a:solidFill>
                <a:prstClr val="black"/>
              </a:solidFill>
            </a:endParaRPr>
          </a:p>
        </p:txBody>
      </p:sp>
    </p:spTree>
    <p:extLst>
      <p:ext uri="{BB962C8B-B14F-4D97-AF65-F5344CB8AC3E}">
        <p14:creationId xmlns:p14="http://schemas.microsoft.com/office/powerpoint/2010/main" val="2622397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3.xml"/><Relationship Id="rId1" Type="http://schemas.openxmlformats.org/officeDocument/2006/relationships/tags" Target="../tags/tag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endParaRPr lang="en-US">
              <a:solidFill>
                <a:srgbClr val="FFFFFF"/>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29670B14-FBC4-403B-AF59-3511A906FA50}" type="slidenum">
              <a:rPr lang="en-US" smtClean="0">
                <a:solidFill>
                  <a:srgbClr val="FFFFFF"/>
                </a:solidFill>
              </a:rPr>
              <a:pPr/>
              <a:t>‹#›</a:t>
            </a:fld>
            <a:endParaRPr lang="en-US">
              <a:solidFill>
                <a:srgbClr val="FFFFFF"/>
              </a:solidFill>
            </a:endParaRPr>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404091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srgbClr val="FFFFFF"/>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6" name="Slide Number Placeholder 5"/>
          <p:cNvSpPr>
            <a:spLocks noGrp="1"/>
          </p:cNvSpPr>
          <p:nvPr>
            <p:ph type="sldNum" sz="quarter" idx="12"/>
          </p:nvPr>
        </p:nvSpPr>
        <p:spPr/>
        <p:txBody>
          <a:bodyPr/>
          <a:lstStyle/>
          <a:p>
            <a:fld id="{2051A372-71B7-413C-A330-F8ABAA4DCDC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10838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solidFill>
                <a:srgbClr val="FFFFFF"/>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6" name="Slide Number Placeholder 5"/>
          <p:cNvSpPr>
            <a:spLocks noGrp="1"/>
          </p:cNvSpPr>
          <p:nvPr>
            <p:ph type="sldNum" sz="quarter" idx="12"/>
          </p:nvPr>
        </p:nvSpPr>
        <p:spPr/>
        <p:txBody>
          <a:bodyPr/>
          <a:lstStyle/>
          <a:p>
            <a:fld id="{89415CDE-6661-401D-B7EB-39CC258044BC}"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926773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NZ"/>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245225"/>
            <a:ext cx="2133600" cy="476250"/>
          </a:xfrm>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a:xfrm>
            <a:off x="6553200" y="6245225"/>
            <a:ext cx="2133600" cy="476250"/>
          </a:xfrm>
        </p:spPr>
        <p:txBody>
          <a:bodyPr/>
          <a:lstStyle>
            <a:lvl1pPr>
              <a:defRPr/>
            </a:lvl1pPr>
          </a:lstStyle>
          <a:p>
            <a:fld id="{1E0CB19F-E598-4F22-9427-B34E78226F98}"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722141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3583" y="1610623"/>
            <a:ext cx="7772400" cy="1470025"/>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a:defRPr sz="5400"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stStyle>
          <a:p>
            <a:r>
              <a:rPr lang="en-US" dirty="0" smtClean="0"/>
              <a:t>Click to edit Master title style</a:t>
            </a:r>
            <a:endParaRPr lang="en-GB" dirty="0"/>
          </a:p>
        </p:txBody>
      </p:sp>
      <p:pic>
        <p:nvPicPr>
          <p:cNvPr id="7" name="Picture 6" descr="logo_on_white_large.jpg"/>
          <p:cNvPicPr>
            <a:picLocks noChangeAspect="1"/>
          </p:cNvPicPr>
          <p:nvPr userDrawn="1">
            <p:custDataLst>
              <p:tags r:id="rId1"/>
            </p:custDataLst>
          </p:nvPr>
        </p:nvPicPr>
        <p:blipFill>
          <a:blip r:embed="rId3" cstate="print"/>
          <a:stretch>
            <a:fillRect/>
          </a:stretch>
        </p:blipFill>
        <p:spPr>
          <a:xfrm>
            <a:off x="5932713" y="3858987"/>
            <a:ext cx="2901189" cy="2824841"/>
          </a:xfrm>
          <a:prstGeom prst="rect">
            <a:avLst/>
          </a:prstGeom>
        </p:spPr>
      </p:pic>
      <p:sp>
        <p:nvSpPr>
          <p:cNvPr id="9" name="Text Placeholder 8"/>
          <p:cNvSpPr>
            <a:spLocks noGrp="1"/>
          </p:cNvSpPr>
          <p:nvPr>
            <p:ph type="body" sz="quarter" idx="10" hasCustomPrompt="1"/>
          </p:nvPr>
        </p:nvSpPr>
        <p:spPr>
          <a:xfrm>
            <a:off x="675141" y="3189508"/>
            <a:ext cx="7761287" cy="609600"/>
          </a:xfrm>
        </p:spPr>
        <p:txBody>
          <a:bodyPr>
            <a:normAutofit/>
          </a:bodyPr>
          <a:lstStyle>
            <a:lvl1pPr marL="342900" indent="-342900" algn="ctr" defTabSz="914400" rtl="0" eaLnBrk="1" latinLnBrk="0" hangingPunct="1">
              <a:lnSpc>
                <a:spcPct val="90000"/>
              </a:lnSpc>
              <a:spcBef>
                <a:spcPct val="20000"/>
              </a:spcBef>
              <a:buClr>
                <a:schemeClr val="accent2"/>
              </a:buClr>
              <a:buSzPct val="120000"/>
              <a:buFont typeface="Wingdings" pitchFamily="2" charset="2"/>
              <a:buNone/>
              <a:defRPr lang="en-US" sz="2700" b="1" kern="1200" dirty="0" smtClean="0">
                <a:solidFill>
                  <a:schemeClr val="tx1">
                    <a:lumMod val="75000"/>
                    <a:lumOff val="25000"/>
                  </a:schemeClr>
                </a:solidFill>
                <a:effectLst>
                  <a:outerShdw blurRad="38100" dist="38100" dir="2700000" algn="tl">
                    <a:srgbClr val="000000">
                      <a:alpha val="43137"/>
                    </a:srgbClr>
                  </a:outerShdw>
                </a:effectLst>
                <a:latin typeface="Verdana" pitchFamily="34" charset="0"/>
                <a:ea typeface="Verdana" pitchFamily="34" charset="0"/>
                <a:cs typeface="Verdana" pitchFamily="34" charset="0"/>
              </a:defRPr>
            </a:lvl1pPr>
          </a:lstStyle>
          <a:p>
            <a:pPr lvl="0"/>
            <a:r>
              <a:rPr lang="en-US" dirty="0" smtClean="0"/>
              <a:t>Click to edit Subtitle</a:t>
            </a:r>
          </a:p>
        </p:txBody>
      </p:sp>
    </p:spTree>
    <p:extLst>
      <p:ext uri="{BB962C8B-B14F-4D97-AF65-F5344CB8AC3E}">
        <p14:creationId xmlns:p14="http://schemas.microsoft.com/office/powerpoint/2010/main" val="3622957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ext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358775" y="990600"/>
            <a:ext cx="8534854" cy="5562600"/>
          </a:xfrm>
        </p:spPr>
        <p:txBody>
          <a:bodyPr/>
          <a:lstStyle>
            <a:lvl1pPr>
              <a:buNone/>
              <a:defRPr/>
            </a:lvl1p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4" name="Straight Connector 3"/>
          <p:cNvCxnSpPr/>
          <p:nvPr userDrawn="1"/>
        </p:nvCxnSpPr>
        <p:spPr>
          <a:xfrm>
            <a:off x="0" y="736600"/>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62569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_Column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58775" y="979715"/>
            <a:ext cx="4038600" cy="5290456"/>
          </a:xfrm>
        </p:spPr>
        <p:txBody>
          <a:bodyPr/>
          <a:lstStyle>
            <a:lvl1pPr>
              <a:defRPr sz="16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735286" y="990600"/>
            <a:ext cx="4038600" cy="5290457"/>
          </a:xfrm>
        </p:spPr>
        <p:txBody>
          <a:bodyPr>
            <a:normAutofit/>
          </a:bodyPr>
          <a:lstStyle>
            <a:lvl1pPr>
              <a:defRPr sz="16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5" name="Straight Connector 4"/>
          <p:cNvCxnSpPr/>
          <p:nvPr userDrawn="1"/>
        </p:nvCxnSpPr>
        <p:spPr>
          <a:xfrm flipV="1">
            <a:off x="0" y="688489"/>
            <a:ext cx="9144000" cy="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78431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_Image_Right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358775" y="990601"/>
            <a:ext cx="4213225" cy="5323113"/>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Picture Placeholder 5"/>
          <p:cNvSpPr>
            <a:spLocks noGrp="1"/>
          </p:cNvSpPr>
          <p:nvPr>
            <p:ph type="pic" sz="quarter" idx="11"/>
          </p:nvPr>
        </p:nvSpPr>
        <p:spPr>
          <a:xfrm>
            <a:off x="4778375" y="1566863"/>
            <a:ext cx="4027488" cy="3930650"/>
          </a:xfrm>
        </p:spPr>
        <p:txBody>
          <a:bodyPr/>
          <a:lstStyle/>
          <a:p>
            <a:endParaRPr lang="en-GB"/>
          </a:p>
        </p:txBody>
      </p:sp>
      <p:cxnSp>
        <p:nvCxnSpPr>
          <p:cNvPr id="5" name="Straight Connector 4"/>
          <p:cNvCxnSpPr/>
          <p:nvPr userDrawn="1"/>
        </p:nvCxnSpPr>
        <p:spPr>
          <a:xfrm flipV="1">
            <a:off x="0" y="688489"/>
            <a:ext cx="9144000" cy="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91462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_Image_Left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4626430" y="990600"/>
            <a:ext cx="4213225" cy="5312229"/>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Picture Placeholder 5"/>
          <p:cNvSpPr>
            <a:spLocks noGrp="1"/>
          </p:cNvSpPr>
          <p:nvPr>
            <p:ph type="pic" sz="quarter" idx="11"/>
          </p:nvPr>
        </p:nvSpPr>
        <p:spPr>
          <a:xfrm>
            <a:off x="358775" y="1621292"/>
            <a:ext cx="4027488" cy="3930650"/>
          </a:xfrm>
        </p:spPr>
        <p:txBody>
          <a:bodyPr/>
          <a:lstStyle/>
          <a:p>
            <a:endParaRPr lang="en-GB"/>
          </a:p>
        </p:txBody>
      </p:sp>
      <p:cxnSp>
        <p:nvCxnSpPr>
          <p:cNvPr id="5" name="Straight Connector 4"/>
          <p:cNvCxnSpPr/>
          <p:nvPr userDrawn="1"/>
        </p:nvCxnSpPr>
        <p:spPr>
          <a:xfrm flipV="1">
            <a:off x="0" y="688489"/>
            <a:ext cx="9144000" cy="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03077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_Top_Image_bottom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358775" y="979716"/>
            <a:ext cx="8447768" cy="2318657"/>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Picture Placeholder 5"/>
          <p:cNvSpPr>
            <a:spLocks noGrp="1"/>
          </p:cNvSpPr>
          <p:nvPr>
            <p:ph type="pic" sz="quarter" idx="11"/>
          </p:nvPr>
        </p:nvSpPr>
        <p:spPr>
          <a:xfrm>
            <a:off x="358775" y="3733798"/>
            <a:ext cx="8447768" cy="2525485"/>
          </a:xfrm>
        </p:spPr>
        <p:txBody>
          <a:bodyPr/>
          <a:lstStyle/>
          <a:p>
            <a:endParaRPr lang="en-GB"/>
          </a:p>
        </p:txBody>
      </p:sp>
      <p:cxnSp>
        <p:nvCxnSpPr>
          <p:cNvPr id="5" name="Straight Connector 4"/>
          <p:cNvCxnSpPr/>
          <p:nvPr userDrawn="1"/>
        </p:nvCxnSpPr>
        <p:spPr>
          <a:xfrm flipV="1">
            <a:off x="0" y="688489"/>
            <a:ext cx="9144000" cy="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83441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mbered_tab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
          <p:cNvSpPr/>
          <p:nvPr userDrawn="1"/>
        </p:nvSpPr>
        <p:spPr>
          <a:xfrm>
            <a:off x="111125" y="805343"/>
            <a:ext cx="8924925" cy="5834941"/>
          </a:xfrm>
          <a:prstGeom prst="rect">
            <a:avLst/>
          </a:prstGeom>
          <a:gradFill flip="none" rotWithShape="1">
            <a:gsLst>
              <a:gs pos="0">
                <a:schemeClr val="bg2">
                  <a:lumMod val="75000"/>
                </a:schemeClr>
              </a:gs>
              <a:gs pos="50000">
                <a:schemeClr val="bg2">
                  <a:lumMod val="85000"/>
                </a:schemeClr>
              </a:gs>
              <a:gs pos="100000">
                <a:schemeClr val="bg1">
                  <a:lumMod val="9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a:xfrm>
            <a:off x="260059" y="989900"/>
            <a:ext cx="8640660" cy="52431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Text Placeholder 6"/>
          <p:cNvSpPr>
            <a:spLocks noGrp="1"/>
          </p:cNvSpPr>
          <p:nvPr>
            <p:ph type="body" sz="quarter" idx="10" hasCustomPrompt="1"/>
          </p:nvPr>
        </p:nvSpPr>
        <p:spPr>
          <a:xfrm>
            <a:off x="872455" y="5758542"/>
            <a:ext cx="7661944" cy="293915"/>
          </a:xfrm>
        </p:spPr>
        <p:txBody>
          <a:bodyPr>
            <a:noAutofit/>
          </a:bodyPr>
          <a:lstStyle>
            <a:lvl1pPr marL="0" indent="0">
              <a:buNone/>
              <a:defRPr sz="1400" baseline="0"/>
            </a:lvl1pPr>
          </a:lstStyle>
          <a:p>
            <a:pPr lvl="0"/>
            <a:r>
              <a:rPr lang="en-US" dirty="0" smtClean="0"/>
              <a:t>Click to edit instruction text styles</a:t>
            </a:r>
          </a:p>
        </p:txBody>
      </p:sp>
      <p:sp>
        <p:nvSpPr>
          <p:cNvPr id="9" name="Text Placeholder 8"/>
          <p:cNvSpPr>
            <a:spLocks noGrp="1"/>
          </p:cNvSpPr>
          <p:nvPr>
            <p:ph type="body" sz="quarter" idx="11" hasCustomPrompt="1"/>
          </p:nvPr>
        </p:nvSpPr>
        <p:spPr>
          <a:xfrm>
            <a:off x="555169" y="1107347"/>
            <a:ext cx="8044543" cy="536169"/>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defRPr sz="3200"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defRPr>
            </a:lvl1pPr>
            <a:lvl2pPr>
              <a:buNone/>
              <a:defRPr/>
            </a:lvl2pPr>
          </a:lstStyle>
          <a:p>
            <a:pPr lvl="0"/>
            <a:r>
              <a:rPr lang="en-US" dirty="0" smtClean="0"/>
              <a:t>Click to edit subtitle styles</a:t>
            </a:r>
          </a:p>
        </p:txBody>
      </p:sp>
      <p:sp>
        <p:nvSpPr>
          <p:cNvPr id="11" name="Text Placeholder 10"/>
          <p:cNvSpPr>
            <a:spLocks noGrp="1"/>
          </p:cNvSpPr>
          <p:nvPr>
            <p:ph type="body" sz="quarter" idx="12"/>
          </p:nvPr>
        </p:nvSpPr>
        <p:spPr>
          <a:xfrm>
            <a:off x="544058" y="1719716"/>
            <a:ext cx="4518025" cy="3908425"/>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Picture Placeholder 12"/>
          <p:cNvSpPr>
            <a:spLocks noGrp="1"/>
          </p:cNvSpPr>
          <p:nvPr>
            <p:ph type="pic" sz="quarter" idx="13"/>
          </p:nvPr>
        </p:nvSpPr>
        <p:spPr>
          <a:xfrm>
            <a:off x="5322433" y="2035628"/>
            <a:ext cx="3211512" cy="2949575"/>
          </a:xfrm>
        </p:spPr>
        <p:txBody>
          <a:bodyPr/>
          <a:lstStyle/>
          <a:p>
            <a:endParaRPr lang="en-GB"/>
          </a:p>
        </p:txBody>
      </p:sp>
      <p:cxnSp>
        <p:nvCxnSpPr>
          <p:cNvPr id="10" name="Straight Connector 9"/>
          <p:cNvCxnSpPr/>
          <p:nvPr userDrawn="1"/>
        </p:nvCxnSpPr>
        <p:spPr>
          <a:xfrm flipV="1">
            <a:off x="0" y="688489"/>
            <a:ext cx="9144000" cy="1"/>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custDataLst>
              <p:tags r:id="rId1"/>
            </p:custDataLst>
          </p:nvPr>
        </p:nvGrpSpPr>
        <p:grpSpPr>
          <a:xfrm>
            <a:off x="476297" y="5788522"/>
            <a:ext cx="411044" cy="244549"/>
            <a:chOff x="4253022" y="4688958"/>
            <a:chExt cx="616690" cy="489098"/>
          </a:xfrm>
        </p:grpSpPr>
        <p:sp>
          <p:nvSpPr>
            <p:cNvPr id="14" name="Pentagon 13"/>
            <p:cNvSpPr/>
            <p:nvPr/>
          </p:nvSpPr>
          <p:spPr>
            <a:xfrm>
              <a:off x="4253022" y="4688958"/>
              <a:ext cx="411044" cy="489098"/>
            </a:xfrm>
            <a:prstGeom prst="homePlate">
              <a:avLst>
                <a:gd name="adj" fmla="val 344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prstClr val="white"/>
                </a:solidFill>
              </a:endParaRPr>
            </a:p>
          </p:txBody>
        </p:sp>
        <p:sp>
          <p:nvSpPr>
            <p:cNvPr id="15" name="Chevron 14"/>
            <p:cNvSpPr/>
            <p:nvPr/>
          </p:nvSpPr>
          <p:spPr>
            <a:xfrm>
              <a:off x="4584700" y="4688958"/>
              <a:ext cx="285012" cy="48909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rgbClr val="000000"/>
                </a:solidFill>
              </a:endParaRPr>
            </a:p>
          </p:txBody>
        </p:sp>
      </p:grpSp>
    </p:spTree>
    <p:extLst>
      <p:ext uri="{BB962C8B-B14F-4D97-AF65-F5344CB8AC3E}">
        <p14:creationId xmlns:p14="http://schemas.microsoft.com/office/powerpoint/2010/main" val="2288794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srgbClr val="FFFFFF"/>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6" name="Slide Number Placeholder 5"/>
          <p:cNvSpPr>
            <a:spLocks noGrp="1"/>
          </p:cNvSpPr>
          <p:nvPr>
            <p:ph type="sldNum" sz="quarter" idx="12"/>
          </p:nvPr>
        </p:nvSpPr>
        <p:spPr/>
        <p:txBody>
          <a:bodyPr/>
          <a:lstStyle/>
          <a:p>
            <a:fld id="{D82986B2-FFC2-47F5-A653-5CA73FE5185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5218945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_only_Layout">
    <p:spTree>
      <p:nvGrpSpPr>
        <p:cNvPr id="1" name=""/>
        <p:cNvGrpSpPr/>
        <p:nvPr/>
      </p:nvGrpSpPr>
      <p:grpSpPr>
        <a:xfrm>
          <a:off x="0" y="0"/>
          <a:ext cx="0" cy="0"/>
          <a:chOff x="0" y="0"/>
          <a:chExt cx="0" cy="0"/>
        </a:xfrm>
      </p:grpSpPr>
      <p:sp>
        <p:nvSpPr>
          <p:cNvPr id="2" name="Title 1"/>
          <p:cNvSpPr>
            <a:spLocks noGrp="1"/>
          </p:cNvSpPr>
          <p:nvPr>
            <p:ph type="title"/>
          </p:nvPr>
        </p:nvSpPr>
        <p:spPr>
          <a:xfrm>
            <a:off x="111125" y="133373"/>
            <a:ext cx="8229600" cy="454705"/>
          </a:xfrm>
        </p:spPr>
        <p:txBody>
          <a:bodyPr/>
          <a:lstStyle/>
          <a:p>
            <a:r>
              <a:rPr lang="en-US" smtClean="0"/>
              <a:t>Click to edit Master title style</a:t>
            </a:r>
            <a:endParaRPr lang="en-GB"/>
          </a:p>
        </p:txBody>
      </p:sp>
      <p:cxnSp>
        <p:nvCxnSpPr>
          <p:cNvPr id="22" name="Straight Connector 21"/>
          <p:cNvCxnSpPr/>
          <p:nvPr userDrawn="1"/>
        </p:nvCxnSpPr>
        <p:spPr>
          <a:xfrm>
            <a:off x="0" y="736600"/>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64037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Tree>
    <p:extLst>
      <p:ext uri="{BB962C8B-B14F-4D97-AF65-F5344CB8AC3E}">
        <p14:creationId xmlns:p14="http://schemas.microsoft.com/office/powerpoint/2010/main" val="4454577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TextBox 4"/>
          <p:cNvSpPr txBox="1"/>
          <p:nvPr userDrawn="1"/>
        </p:nvSpPr>
        <p:spPr>
          <a:xfrm>
            <a:off x="863600" y="2629296"/>
            <a:ext cx="7620000" cy="1155700"/>
          </a:xfrm>
          <a:prstGeom prst="rect">
            <a:avLst/>
          </a:prstGeom>
          <a:noFill/>
        </p:spPr>
        <p:txBody>
          <a:bodyPr wrap="square" rtlCol="0">
            <a:noAutofit/>
          </a:bodyPr>
          <a:lstStyle/>
          <a:p>
            <a:r>
              <a:rPr lang="en-NZ" b="1" dirty="0">
                <a:solidFill>
                  <a:srgbClr val="000000">
                    <a:lumMod val="75000"/>
                    <a:lumOff val="25000"/>
                  </a:srgbClr>
                </a:solidFill>
                <a:latin typeface="Verdana" pitchFamily="34" charset="0"/>
                <a:ea typeface="Verdana" pitchFamily="34" charset="0"/>
                <a:cs typeface="Verdana" pitchFamily="34" charset="0"/>
              </a:rPr>
              <a:t>You have completed the module. Click ‘Exit’ to close the module and return to the course page.</a:t>
            </a:r>
          </a:p>
        </p:txBody>
      </p:sp>
      <p:grpSp>
        <p:nvGrpSpPr>
          <p:cNvPr id="6" name="Group 5"/>
          <p:cNvGrpSpPr/>
          <p:nvPr userDrawn="1">
            <p:custDataLst>
              <p:tags r:id="rId1"/>
            </p:custDataLst>
          </p:nvPr>
        </p:nvGrpSpPr>
        <p:grpSpPr>
          <a:xfrm>
            <a:off x="308517" y="2835597"/>
            <a:ext cx="411044" cy="244549"/>
            <a:chOff x="4253022" y="4688958"/>
            <a:chExt cx="616690" cy="489098"/>
          </a:xfrm>
        </p:grpSpPr>
        <p:sp>
          <p:nvSpPr>
            <p:cNvPr id="7" name="Pentagon 6"/>
            <p:cNvSpPr/>
            <p:nvPr/>
          </p:nvSpPr>
          <p:spPr>
            <a:xfrm>
              <a:off x="4253022" y="4688958"/>
              <a:ext cx="411044" cy="489098"/>
            </a:xfrm>
            <a:prstGeom prst="homePlate">
              <a:avLst>
                <a:gd name="adj" fmla="val 344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prstClr val="white"/>
                </a:solidFill>
              </a:endParaRPr>
            </a:p>
          </p:txBody>
        </p:sp>
        <p:sp>
          <p:nvSpPr>
            <p:cNvPr id="8" name="Chevron 7"/>
            <p:cNvSpPr/>
            <p:nvPr/>
          </p:nvSpPr>
          <p:spPr>
            <a:xfrm>
              <a:off x="4584700" y="4688958"/>
              <a:ext cx="285012" cy="48909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rgbClr val="000000"/>
                </a:solidFill>
              </a:endParaRPr>
            </a:p>
          </p:txBody>
        </p:sp>
      </p:grpSp>
    </p:spTree>
    <p:extLst>
      <p:ext uri="{BB962C8B-B14F-4D97-AF65-F5344CB8AC3E}">
        <p14:creationId xmlns:p14="http://schemas.microsoft.com/office/powerpoint/2010/main" val="449644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3583" y="1610623"/>
            <a:ext cx="7772400" cy="1470025"/>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lgn="ctr">
              <a:defRPr sz="5400" b="1" cap="none" spc="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stStyle>
          <a:p>
            <a:r>
              <a:rPr lang="en-US" dirty="0" smtClean="0"/>
              <a:t>Click to edit Master title style</a:t>
            </a:r>
            <a:endParaRPr lang="en-GB" dirty="0"/>
          </a:p>
        </p:txBody>
      </p:sp>
      <p:pic>
        <p:nvPicPr>
          <p:cNvPr id="7" name="Picture 6" descr="logo_on_white_large.jpg"/>
          <p:cNvPicPr>
            <a:picLocks noChangeAspect="1"/>
          </p:cNvPicPr>
          <p:nvPr userDrawn="1">
            <p:custDataLst>
              <p:tags r:id="rId1"/>
            </p:custDataLst>
          </p:nvPr>
        </p:nvPicPr>
        <p:blipFill>
          <a:blip r:embed="rId3" cstate="print"/>
          <a:stretch>
            <a:fillRect/>
          </a:stretch>
        </p:blipFill>
        <p:spPr>
          <a:xfrm>
            <a:off x="5932713" y="3858987"/>
            <a:ext cx="2901189" cy="2824841"/>
          </a:xfrm>
          <a:prstGeom prst="rect">
            <a:avLst/>
          </a:prstGeom>
        </p:spPr>
      </p:pic>
      <p:sp>
        <p:nvSpPr>
          <p:cNvPr id="9" name="Text Placeholder 8"/>
          <p:cNvSpPr>
            <a:spLocks noGrp="1"/>
          </p:cNvSpPr>
          <p:nvPr>
            <p:ph type="body" sz="quarter" idx="10" hasCustomPrompt="1"/>
          </p:nvPr>
        </p:nvSpPr>
        <p:spPr>
          <a:xfrm>
            <a:off x="675141" y="3189508"/>
            <a:ext cx="7761287" cy="609600"/>
          </a:xfrm>
        </p:spPr>
        <p:txBody>
          <a:bodyPr>
            <a:normAutofit/>
          </a:bodyPr>
          <a:lstStyle>
            <a:lvl1pPr algn="ctr">
              <a:buNone/>
              <a:defRPr sz="3200" b="1">
                <a:solidFill>
                  <a:schemeClr val="tx1">
                    <a:lumMod val="75000"/>
                    <a:lumOff val="25000"/>
                  </a:schemeClr>
                </a:solidFill>
                <a:effectLst>
                  <a:outerShdw blurRad="38100" dist="38100" dir="2700000" algn="tl">
                    <a:srgbClr val="000000">
                      <a:alpha val="43137"/>
                    </a:srgbClr>
                  </a:outerShdw>
                </a:effectLst>
              </a:defRPr>
            </a:lvl1pPr>
          </a:lstStyle>
          <a:p>
            <a:pPr lvl="0"/>
            <a:r>
              <a:rPr lang="en-US" dirty="0" smtClean="0"/>
              <a:t>Click to edit Subtitle</a:t>
            </a:r>
          </a:p>
        </p:txBody>
      </p:sp>
    </p:spTree>
    <p:extLst>
      <p:ext uri="{BB962C8B-B14F-4D97-AF65-F5344CB8AC3E}">
        <p14:creationId xmlns:p14="http://schemas.microsoft.com/office/powerpoint/2010/main" val="27099970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ext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358775" y="990600"/>
            <a:ext cx="8534854" cy="5562600"/>
          </a:xfrm>
        </p:spPr>
        <p:txBody>
          <a:bodyPr/>
          <a:lstStyle>
            <a:lvl1pPr>
              <a:buNone/>
              <a:defRPr/>
            </a:lvl1p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4" name="Straight Connector 3"/>
          <p:cNvCxnSpPr/>
          <p:nvPr userDrawn="1"/>
        </p:nvCxnSpPr>
        <p:spPr>
          <a:xfrm>
            <a:off x="0" y="670357"/>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5721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_Column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58775" y="979715"/>
            <a:ext cx="4038600" cy="5290456"/>
          </a:xfrm>
        </p:spPr>
        <p:txBody>
          <a:bodyPr/>
          <a:lstStyle>
            <a:lvl1pPr>
              <a:defRPr sz="16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735286" y="990600"/>
            <a:ext cx="4038600" cy="5290457"/>
          </a:xfrm>
        </p:spPr>
        <p:txBody>
          <a:bodyPr>
            <a:normAutofit/>
          </a:bodyPr>
          <a:lstStyle>
            <a:lvl1pPr>
              <a:defRPr sz="16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5" name="Straight Connector 4"/>
          <p:cNvCxnSpPr/>
          <p:nvPr userDrawn="1"/>
        </p:nvCxnSpPr>
        <p:spPr>
          <a:xfrm>
            <a:off x="0" y="670357"/>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72803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_only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cxnSp>
        <p:nvCxnSpPr>
          <p:cNvPr id="3" name="Straight Connector 2"/>
          <p:cNvCxnSpPr/>
          <p:nvPr userDrawn="1"/>
        </p:nvCxnSpPr>
        <p:spPr>
          <a:xfrm>
            <a:off x="0" y="670357"/>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55686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mage_Only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Picture Placeholder 3"/>
          <p:cNvSpPr>
            <a:spLocks noGrp="1"/>
          </p:cNvSpPr>
          <p:nvPr>
            <p:ph type="pic" sz="quarter" idx="10"/>
          </p:nvPr>
        </p:nvSpPr>
        <p:spPr>
          <a:xfrm>
            <a:off x="358775" y="990601"/>
            <a:ext cx="8513763" cy="5410200"/>
          </a:xfrm>
        </p:spPr>
        <p:txBody>
          <a:bodyPr/>
          <a:lstStyle/>
          <a:p>
            <a:endParaRPr lang="en-GB"/>
          </a:p>
        </p:txBody>
      </p:sp>
      <p:cxnSp>
        <p:nvCxnSpPr>
          <p:cNvPr id="5" name="Straight Connector 4"/>
          <p:cNvCxnSpPr/>
          <p:nvPr userDrawn="1"/>
        </p:nvCxnSpPr>
        <p:spPr>
          <a:xfrm>
            <a:off x="0" y="670357"/>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06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_Image_Right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358775" y="990601"/>
            <a:ext cx="4213225" cy="5323113"/>
          </a:xfrm>
        </p:spPr>
        <p:txBody>
          <a:bodyPr>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Picture Placeholder 5"/>
          <p:cNvSpPr>
            <a:spLocks noGrp="1"/>
          </p:cNvSpPr>
          <p:nvPr>
            <p:ph type="pic" sz="quarter" idx="11"/>
          </p:nvPr>
        </p:nvSpPr>
        <p:spPr>
          <a:xfrm>
            <a:off x="4778375" y="1566863"/>
            <a:ext cx="4027488" cy="3930650"/>
          </a:xfrm>
        </p:spPr>
        <p:txBody>
          <a:bodyPr/>
          <a:lstStyle/>
          <a:p>
            <a:endParaRPr lang="en-GB"/>
          </a:p>
        </p:txBody>
      </p:sp>
      <p:cxnSp>
        <p:nvCxnSpPr>
          <p:cNvPr id="5" name="Straight Connector 4"/>
          <p:cNvCxnSpPr/>
          <p:nvPr userDrawn="1"/>
        </p:nvCxnSpPr>
        <p:spPr>
          <a:xfrm>
            <a:off x="0" y="670357"/>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5718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_Image_Left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4626430" y="990600"/>
            <a:ext cx="4213225" cy="5312229"/>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Picture Placeholder 5"/>
          <p:cNvSpPr>
            <a:spLocks noGrp="1"/>
          </p:cNvSpPr>
          <p:nvPr>
            <p:ph type="pic" sz="quarter" idx="11"/>
          </p:nvPr>
        </p:nvSpPr>
        <p:spPr>
          <a:xfrm>
            <a:off x="358775" y="1621292"/>
            <a:ext cx="4027488" cy="3930650"/>
          </a:xfrm>
        </p:spPr>
        <p:txBody>
          <a:bodyPr/>
          <a:lstStyle/>
          <a:p>
            <a:endParaRPr lang="en-GB"/>
          </a:p>
        </p:txBody>
      </p:sp>
      <p:cxnSp>
        <p:nvCxnSpPr>
          <p:cNvPr id="5" name="Straight Connector 4"/>
          <p:cNvCxnSpPr/>
          <p:nvPr userDrawn="1"/>
        </p:nvCxnSpPr>
        <p:spPr>
          <a:xfrm>
            <a:off x="0" y="670357"/>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3596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endParaRPr lang="en-US">
              <a:solidFill>
                <a:srgbClr val="FFFFFF"/>
              </a:solidFill>
            </a:endParaRPr>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srgbClr val="FFFFFF"/>
              </a:solidFill>
            </a:endParaRPr>
          </a:p>
        </p:txBody>
      </p:sp>
      <p:sp>
        <p:nvSpPr>
          <p:cNvPr id="6" name="Slide Number Placeholder 5"/>
          <p:cNvSpPr>
            <a:spLocks noGrp="1"/>
          </p:cNvSpPr>
          <p:nvPr>
            <p:ph type="sldNum" sz="quarter" idx="12"/>
          </p:nvPr>
        </p:nvSpPr>
        <p:spPr/>
        <p:txBody>
          <a:bodyPr/>
          <a:lstStyle/>
          <a:p>
            <a:fld id="{7A701491-C421-4104-8254-6406600371CA}" type="slidenum">
              <a:rPr lang="en-US" smtClean="0">
                <a:solidFill>
                  <a:srgbClr val="FFFFFF"/>
                </a:solidFill>
              </a:rPr>
              <a:pPr/>
              <a:t>‹#›</a:t>
            </a:fld>
            <a:endParaRPr lang="en-US">
              <a:solidFill>
                <a:srgbClr val="FFFFFF"/>
              </a:solidFill>
            </a:endParaRPr>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42267621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_Top_Image_bottom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Text Placeholder 3"/>
          <p:cNvSpPr>
            <a:spLocks noGrp="1"/>
          </p:cNvSpPr>
          <p:nvPr>
            <p:ph type="body" sz="quarter" idx="10"/>
          </p:nvPr>
        </p:nvSpPr>
        <p:spPr>
          <a:xfrm>
            <a:off x="358775" y="979716"/>
            <a:ext cx="8447768" cy="2318657"/>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Picture Placeholder 5"/>
          <p:cNvSpPr>
            <a:spLocks noGrp="1"/>
          </p:cNvSpPr>
          <p:nvPr>
            <p:ph type="pic" sz="quarter" idx="11"/>
          </p:nvPr>
        </p:nvSpPr>
        <p:spPr>
          <a:xfrm>
            <a:off x="358775" y="3733798"/>
            <a:ext cx="8447768" cy="2525485"/>
          </a:xfrm>
        </p:spPr>
        <p:txBody>
          <a:bodyPr/>
          <a:lstStyle/>
          <a:p>
            <a:endParaRPr lang="en-GB"/>
          </a:p>
        </p:txBody>
      </p:sp>
      <p:cxnSp>
        <p:nvCxnSpPr>
          <p:cNvPr id="5" name="Straight Connector 4"/>
          <p:cNvCxnSpPr/>
          <p:nvPr userDrawn="1"/>
        </p:nvCxnSpPr>
        <p:spPr>
          <a:xfrm>
            <a:off x="0" y="670357"/>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68865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mbered_tab_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
          <p:cNvSpPr/>
          <p:nvPr userDrawn="1"/>
        </p:nvSpPr>
        <p:spPr>
          <a:xfrm>
            <a:off x="315231" y="968827"/>
            <a:ext cx="8480425" cy="5671457"/>
          </a:xfrm>
          <a:prstGeom prst="rect">
            <a:avLst/>
          </a:prstGeom>
          <a:gradFill flip="none" rotWithShape="1">
            <a:gsLst>
              <a:gs pos="0">
                <a:schemeClr val="bg2">
                  <a:lumMod val="75000"/>
                </a:schemeClr>
              </a:gs>
              <a:gs pos="50000">
                <a:schemeClr val="bg2">
                  <a:lumMod val="85000"/>
                </a:schemeClr>
              </a:gs>
              <a:gs pos="100000">
                <a:schemeClr val="bg1">
                  <a:lumMod val="9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Rectangle 3"/>
          <p:cNvSpPr/>
          <p:nvPr userDrawn="1"/>
        </p:nvSpPr>
        <p:spPr>
          <a:xfrm>
            <a:off x="457199" y="1110343"/>
            <a:ext cx="8186056" cy="50509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xt Placeholder 8"/>
          <p:cNvSpPr>
            <a:spLocks noGrp="1"/>
          </p:cNvSpPr>
          <p:nvPr>
            <p:ph type="body" sz="quarter" idx="11" hasCustomPrompt="1"/>
          </p:nvPr>
        </p:nvSpPr>
        <p:spPr>
          <a:xfrm>
            <a:off x="555169" y="1186316"/>
            <a:ext cx="8044543" cy="45720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defRPr sz="3200" b="1"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defRPr>
            </a:lvl1pPr>
            <a:lvl2pPr>
              <a:buNone/>
              <a:defRPr/>
            </a:lvl2pPr>
          </a:lstStyle>
          <a:p>
            <a:pPr lvl="0"/>
            <a:r>
              <a:rPr lang="en-US" dirty="0" smtClean="0"/>
              <a:t>Click to edit subtitle styles</a:t>
            </a:r>
          </a:p>
        </p:txBody>
      </p:sp>
      <p:sp>
        <p:nvSpPr>
          <p:cNvPr id="11" name="Text Placeholder 10"/>
          <p:cNvSpPr>
            <a:spLocks noGrp="1"/>
          </p:cNvSpPr>
          <p:nvPr>
            <p:ph type="body" sz="quarter" idx="12"/>
          </p:nvPr>
        </p:nvSpPr>
        <p:spPr>
          <a:xfrm>
            <a:off x="544058" y="1719716"/>
            <a:ext cx="4518025" cy="3908425"/>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Picture Placeholder 12"/>
          <p:cNvSpPr>
            <a:spLocks noGrp="1"/>
          </p:cNvSpPr>
          <p:nvPr>
            <p:ph type="pic" sz="quarter" idx="13"/>
          </p:nvPr>
        </p:nvSpPr>
        <p:spPr>
          <a:xfrm>
            <a:off x="5322433" y="2035628"/>
            <a:ext cx="3211512" cy="2949575"/>
          </a:xfrm>
        </p:spPr>
        <p:txBody>
          <a:bodyPr/>
          <a:lstStyle/>
          <a:p>
            <a:endParaRPr lang="en-GB"/>
          </a:p>
        </p:txBody>
      </p:sp>
      <p:cxnSp>
        <p:nvCxnSpPr>
          <p:cNvPr id="10" name="Straight Connector 9"/>
          <p:cNvCxnSpPr/>
          <p:nvPr userDrawn="1"/>
        </p:nvCxnSpPr>
        <p:spPr>
          <a:xfrm>
            <a:off x="0" y="670357"/>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123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solidFill>
                <a:srgbClr val="FFFFFF"/>
              </a:solidFill>
            </a:endParaRPr>
          </a:p>
        </p:txBody>
      </p:sp>
      <p:sp>
        <p:nvSpPr>
          <p:cNvPr id="6" name="Footer Placeholder 5"/>
          <p:cNvSpPr>
            <a:spLocks noGrp="1"/>
          </p:cNvSpPr>
          <p:nvPr>
            <p:ph type="ftr" sz="quarter" idx="11"/>
          </p:nvPr>
        </p:nvSpPr>
        <p:spPr/>
        <p:txBody>
          <a:bodyPr/>
          <a:lstStyle/>
          <a:p>
            <a:endParaRPr lang="en-US">
              <a:solidFill>
                <a:srgbClr val="FFFFFF"/>
              </a:solidFill>
            </a:endParaRPr>
          </a:p>
        </p:txBody>
      </p:sp>
      <p:sp>
        <p:nvSpPr>
          <p:cNvPr id="7" name="Slide Number Placeholder 6"/>
          <p:cNvSpPr>
            <a:spLocks noGrp="1"/>
          </p:cNvSpPr>
          <p:nvPr>
            <p:ph type="sldNum" sz="quarter" idx="12"/>
          </p:nvPr>
        </p:nvSpPr>
        <p:spPr/>
        <p:txBody>
          <a:bodyPr/>
          <a:lstStyle/>
          <a:p>
            <a:fld id="{C40E1F29-5AAC-470C-9912-2164E8855085}"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95639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solidFill>
                <a:srgbClr val="FFFFFF"/>
              </a:solidFill>
            </a:endParaRPr>
          </a:p>
        </p:txBody>
      </p:sp>
      <p:sp>
        <p:nvSpPr>
          <p:cNvPr id="8" name="Footer Placeholder 7"/>
          <p:cNvSpPr>
            <a:spLocks noGrp="1"/>
          </p:cNvSpPr>
          <p:nvPr>
            <p:ph type="ftr" sz="quarter" idx="11"/>
          </p:nvPr>
        </p:nvSpPr>
        <p:spPr/>
        <p:txBody>
          <a:bodyPr/>
          <a:lstStyle/>
          <a:p>
            <a:endParaRPr lang="en-US">
              <a:solidFill>
                <a:srgbClr val="FFFFFF"/>
              </a:solidFill>
            </a:endParaRPr>
          </a:p>
        </p:txBody>
      </p:sp>
      <p:sp>
        <p:nvSpPr>
          <p:cNvPr id="9" name="Slide Number Placeholder 8"/>
          <p:cNvSpPr>
            <a:spLocks noGrp="1"/>
          </p:cNvSpPr>
          <p:nvPr>
            <p:ph type="sldNum" sz="quarter" idx="12"/>
          </p:nvPr>
        </p:nvSpPr>
        <p:spPr/>
        <p:txBody>
          <a:bodyPr/>
          <a:lstStyle/>
          <a:p>
            <a:fld id="{D1120004-1D7E-41F6-BA24-BB1F72B17849}"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052412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srgbClr val="FFFFFF"/>
              </a:solidFill>
            </a:endParaRPr>
          </a:p>
        </p:txBody>
      </p:sp>
      <p:sp>
        <p:nvSpPr>
          <p:cNvPr id="4" name="Footer Placeholder 3"/>
          <p:cNvSpPr>
            <a:spLocks noGrp="1"/>
          </p:cNvSpPr>
          <p:nvPr>
            <p:ph type="ftr" sz="quarter" idx="11"/>
          </p:nvPr>
        </p:nvSpPr>
        <p:spPr/>
        <p:txBody>
          <a:bodyPr/>
          <a:lstStyle/>
          <a:p>
            <a:endParaRPr lang="en-US">
              <a:solidFill>
                <a:srgbClr val="FFFFFF"/>
              </a:solidFill>
            </a:endParaRPr>
          </a:p>
        </p:txBody>
      </p:sp>
      <p:sp>
        <p:nvSpPr>
          <p:cNvPr id="5" name="Slide Number Placeholder 4"/>
          <p:cNvSpPr>
            <a:spLocks noGrp="1"/>
          </p:cNvSpPr>
          <p:nvPr>
            <p:ph type="sldNum" sz="quarter" idx="12"/>
          </p:nvPr>
        </p:nvSpPr>
        <p:spPr/>
        <p:txBody>
          <a:bodyPr/>
          <a:lstStyle/>
          <a:p>
            <a:fld id="{54AEAD33-6A35-4DE7-9F31-D10DE206F3F1}"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691104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Date Placeholder 1"/>
          <p:cNvSpPr>
            <a:spLocks noGrp="1"/>
          </p:cNvSpPr>
          <p:nvPr>
            <p:ph type="dt" sz="half" idx="10"/>
          </p:nvPr>
        </p:nvSpPr>
        <p:spPr/>
        <p:txBody>
          <a:bodyPr/>
          <a:lstStyle/>
          <a:p>
            <a:endParaRPr lang="en-US">
              <a:solidFill>
                <a:srgbClr val="FFFFFF"/>
              </a:solidFill>
            </a:endParaRPr>
          </a:p>
        </p:txBody>
      </p:sp>
      <p:sp>
        <p:nvSpPr>
          <p:cNvPr id="3" name="Footer Placeholder 2"/>
          <p:cNvSpPr>
            <a:spLocks noGrp="1"/>
          </p:cNvSpPr>
          <p:nvPr>
            <p:ph type="ftr" sz="quarter" idx="11"/>
          </p:nvPr>
        </p:nvSpPr>
        <p:spPr/>
        <p:txBody>
          <a:bodyPr/>
          <a:lstStyle/>
          <a:p>
            <a:endParaRPr lang="en-US">
              <a:solidFill>
                <a:srgbClr val="FFFFFF"/>
              </a:solidFill>
            </a:endParaRPr>
          </a:p>
        </p:txBody>
      </p:sp>
      <p:sp>
        <p:nvSpPr>
          <p:cNvPr id="4" name="Slide Number Placeholder 3"/>
          <p:cNvSpPr>
            <a:spLocks noGrp="1"/>
          </p:cNvSpPr>
          <p:nvPr>
            <p:ph type="sldNum" sz="quarter" idx="12"/>
          </p:nvPr>
        </p:nvSpPr>
        <p:spPr/>
        <p:txBody>
          <a:bodyPr/>
          <a:lstStyle/>
          <a:p>
            <a:fld id="{06986329-752E-4213-8BF7-79BCCD964F4D}"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443866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solidFill>
                <a:srgbClr val="FFFFFF"/>
              </a:solidFill>
            </a:endParaRPr>
          </a:p>
        </p:txBody>
      </p:sp>
      <p:sp>
        <p:nvSpPr>
          <p:cNvPr id="6" name="Footer Placeholder 5"/>
          <p:cNvSpPr>
            <a:spLocks noGrp="1"/>
          </p:cNvSpPr>
          <p:nvPr>
            <p:ph type="ftr" sz="quarter" idx="11"/>
          </p:nvPr>
        </p:nvSpPr>
        <p:spPr/>
        <p:txBody>
          <a:bodyPr/>
          <a:lstStyle/>
          <a:p>
            <a:endParaRPr lang="en-US">
              <a:solidFill>
                <a:srgbClr val="FFFFFF"/>
              </a:solidFill>
            </a:endParaRPr>
          </a:p>
        </p:txBody>
      </p:sp>
      <p:sp>
        <p:nvSpPr>
          <p:cNvPr id="7" name="Slide Number Placeholder 6"/>
          <p:cNvSpPr>
            <a:spLocks noGrp="1"/>
          </p:cNvSpPr>
          <p:nvPr>
            <p:ph type="sldNum" sz="quarter" idx="12"/>
          </p:nvPr>
        </p:nvSpPr>
        <p:spPr/>
        <p:txBody>
          <a:bodyPr/>
          <a:lstStyle/>
          <a:p>
            <a:fld id="{41E8FEF7-F63C-4335-9000-010A594BDEA6}" type="slidenum">
              <a:rPr lang="en-US" smtClean="0">
                <a:solidFill>
                  <a:srgbClr val="FFFFFF"/>
                </a:solidFill>
              </a:rPr>
              <a:pPr/>
              <a:t>‹#›</a:t>
            </a:fld>
            <a:endParaRPr lang="en-US">
              <a:solidFill>
                <a:srgbClr val="FFFFFF"/>
              </a:solidFill>
            </a:endParaRPr>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857428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endParaRPr lang="en-US">
              <a:solidFill>
                <a:srgbClr val="FFFFFF"/>
              </a:solidFill>
            </a:endParaRPr>
          </a:p>
        </p:txBody>
      </p:sp>
      <p:sp>
        <p:nvSpPr>
          <p:cNvPr id="7" name="Slide Number Placeholder 6"/>
          <p:cNvSpPr>
            <a:spLocks noGrp="1"/>
          </p:cNvSpPr>
          <p:nvPr>
            <p:ph type="sldNum" sz="quarter" idx="12"/>
          </p:nvPr>
        </p:nvSpPr>
        <p:spPr/>
        <p:txBody>
          <a:bodyPr/>
          <a:lstStyle/>
          <a:p>
            <a:fld id="{4A6943FF-F1DE-4F02-B41E-6A485B308BAA}" type="slidenum">
              <a:rPr lang="en-US" smtClean="0">
                <a:solidFill>
                  <a:srgbClr val="FFFFFF"/>
                </a:solidFill>
              </a:rPr>
              <a:pPr/>
              <a:t>‹#›</a:t>
            </a:fld>
            <a:endParaRPr lang="en-US">
              <a:solidFill>
                <a:srgbClr val="FFFFFF"/>
              </a:solidFill>
            </a:endParaRPr>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srgbClr val="FFFFFF"/>
              </a:solidFill>
            </a:endParaRPr>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938399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10" Type="http://schemas.openxmlformats.org/officeDocument/2006/relationships/theme" Target="../theme/theme3.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fontAlgn="base">
              <a:spcBef>
                <a:spcPct val="0"/>
              </a:spcBef>
              <a:spcAft>
                <a:spcPct val="0"/>
              </a:spcAft>
            </a:pPr>
            <a:endParaRPr lang="en-US">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fontAlgn="base">
              <a:spcBef>
                <a:spcPct val="0"/>
              </a:spcBef>
              <a:spcAft>
                <a:spcPct val="0"/>
              </a:spcAft>
            </a:pPr>
            <a:endParaRPr lang="en-US">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fontAlgn="base">
              <a:spcBef>
                <a:spcPct val="0"/>
              </a:spcBef>
              <a:spcAft>
                <a:spcPct val="0"/>
              </a:spcAft>
            </a:pPr>
            <a:fld id="{A317B0F8-7871-4667-8532-0D172A426917}" type="slidenum">
              <a:rPr lang="en-US" smtClean="0">
                <a:solidFill>
                  <a:srgbClr val="FFFFFF"/>
                </a:solidFill>
              </a:rPr>
              <a:pPr fontAlgn="base">
                <a:spcBef>
                  <a:spcPct val="0"/>
                </a:spcBef>
                <a:spcAft>
                  <a:spcPct val="0"/>
                </a:spcAft>
              </a:pPr>
              <a:t>‹#›</a:t>
            </a:fld>
            <a:endParaRPr lang="en-US">
              <a:solidFill>
                <a:srgbClr val="FFFFFF"/>
              </a:solidFill>
            </a:endParaRPr>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val="2976373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8340" y="144006"/>
            <a:ext cx="8229600" cy="454705"/>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58775" y="990600"/>
            <a:ext cx="8534854" cy="5192486"/>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C6FA87-0D1A-4F40-90E1-FF953932B5DE}" type="datetimeFigureOut">
              <a:rPr lang="en-GB" smtClean="0">
                <a:solidFill>
                  <a:srgbClr val="000000">
                    <a:tint val="75000"/>
                  </a:srgbClr>
                </a:solidFill>
              </a:rPr>
              <a:pPr/>
              <a:t>11/09/2012</a:t>
            </a:fld>
            <a:endParaRPr lang="en-GB">
              <a:solidFill>
                <a:srgbClr val="000000">
                  <a:tint val="75000"/>
                </a:srgb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srgbClr val="000000">
                  <a:tint val="75000"/>
                </a:srgb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61808C-4793-4988-AB97-87B5AB708ACA}" type="slidenum">
              <a:rPr lang="en-GB" smtClean="0">
                <a:solidFill>
                  <a:srgbClr val="000000">
                    <a:tint val="75000"/>
                  </a:srgbClr>
                </a:solidFill>
              </a:rPr>
              <a:pPr/>
              <a:t>‹#›</a:t>
            </a:fld>
            <a:endParaRPr lang="en-GB">
              <a:solidFill>
                <a:srgbClr val="000000">
                  <a:tint val="75000"/>
                </a:srgbClr>
              </a:solidFill>
            </a:endParaRPr>
          </a:p>
        </p:txBody>
      </p:sp>
    </p:spTree>
    <p:extLst>
      <p:ext uri="{BB962C8B-B14F-4D97-AF65-F5344CB8AC3E}">
        <p14:creationId xmlns:p14="http://schemas.microsoft.com/office/powerpoint/2010/main" val="313430847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p:txStyles>
    <p:titleStyle>
      <a:lvl1pPr algn="l" defTabSz="914400" rtl="0" eaLnBrk="1" latinLnBrk="0" hangingPunct="1">
        <a:spcBef>
          <a:spcPct val="0"/>
        </a:spcBef>
        <a:buNone/>
        <a:defRPr sz="2000" b="1" kern="1200">
          <a:solidFill>
            <a:schemeClr val="tx1">
              <a:lumMod val="75000"/>
              <a:lumOff val="25000"/>
            </a:schemeClr>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chemeClr val="accent2"/>
        </a:buClr>
        <a:buSzPct val="120000"/>
        <a:buFont typeface="Wingdings" pitchFamily="2" charset="2"/>
        <a:buNone/>
        <a:defRPr sz="1400" kern="1200">
          <a:solidFill>
            <a:schemeClr val="tx1">
              <a:lumMod val="85000"/>
              <a:lumOff val="15000"/>
            </a:schemeClr>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Clr>
          <a:schemeClr val="accent2"/>
        </a:buClr>
        <a:buSzPct val="120000"/>
        <a:buFont typeface="Wingdings" pitchFamily="2" charset="2"/>
        <a:buChar char="ü"/>
        <a:defRPr sz="1400" kern="1200">
          <a:solidFill>
            <a:schemeClr val="tx1">
              <a:lumMod val="85000"/>
              <a:lumOff val="15000"/>
            </a:schemeClr>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Clr>
          <a:schemeClr val="bg2">
            <a:lumMod val="50000"/>
          </a:schemeClr>
        </a:buClr>
        <a:buSzPct val="120000"/>
        <a:buFont typeface="Wingdings" pitchFamily="2" charset="2"/>
        <a:buChar char="§"/>
        <a:defRPr sz="1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Clr>
          <a:schemeClr val="bg2">
            <a:lumMod val="50000"/>
          </a:schemeClr>
        </a:buClr>
        <a:buSzPct val="120000"/>
        <a:buFont typeface="Arial" pitchFamily="34" charset="0"/>
        <a:buChar char="–"/>
        <a:defRPr sz="14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Clr>
          <a:schemeClr val="bg2">
            <a:lumMod val="50000"/>
          </a:schemeClr>
        </a:buClr>
        <a:buSzPct val="120000"/>
        <a:buFont typeface="Arial" pitchFamily="34" charset="0"/>
        <a:buChar char="»"/>
        <a:defRPr sz="14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348340" y="144006"/>
            <a:ext cx="8229600" cy="454705"/>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userDrawn="1">
            <p:ph type="body" idx="1"/>
          </p:nvPr>
        </p:nvSpPr>
        <p:spPr>
          <a:xfrm>
            <a:off x="358775" y="990600"/>
            <a:ext cx="8534854" cy="5192486"/>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userDrawn="1">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C6FA87-0D1A-4F40-90E1-FF953932B5DE}" type="datetimeFigureOut">
              <a:rPr lang="en-GB" smtClean="0">
                <a:solidFill>
                  <a:srgbClr val="000000">
                    <a:tint val="75000"/>
                  </a:srgbClr>
                </a:solidFill>
              </a:rPr>
              <a:pPr/>
              <a:t>11/09/2012</a:t>
            </a:fld>
            <a:endParaRPr lang="en-GB">
              <a:solidFill>
                <a:srgbClr val="000000">
                  <a:tint val="75000"/>
                </a:srgbClr>
              </a:solidFill>
            </a:endParaRPr>
          </a:p>
        </p:txBody>
      </p:sp>
      <p:sp>
        <p:nvSpPr>
          <p:cNvPr id="5" name="Footer Placeholder 4"/>
          <p:cNvSpPr>
            <a:spLocks noGrp="1"/>
          </p:cNvSpPr>
          <p:nvPr userDrawn="1">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srgbClr val="000000">
                  <a:tint val="75000"/>
                </a:srgbClr>
              </a:solidFill>
            </a:endParaRPr>
          </a:p>
        </p:txBody>
      </p:sp>
      <p:sp>
        <p:nvSpPr>
          <p:cNvPr id="6" name="Slide Number Placeholder 5"/>
          <p:cNvSpPr>
            <a:spLocks noGrp="1"/>
          </p:cNvSpPr>
          <p:nvPr userDrawn="1">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61808C-4793-4988-AB97-87B5AB708ACA}" type="slidenum">
              <a:rPr lang="en-GB" smtClean="0">
                <a:solidFill>
                  <a:srgbClr val="000000">
                    <a:tint val="75000"/>
                  </a:srgbClr>
                </a:solidFill>
              </a:rPr>
              <a:pPr/>
              <a:t>‹#›</a:t>
            </a:fld>
            <a:endParaRPr lang="en-GB">
              <a:solidFill>
                <a:srgbClr val="000000">
                  <a:tint val="75000"/>
                </a:srgbClr>
              </a:solidFill>
            </a:endParaRPr>
          </a:p>
        </p:txBody>
      </p:sp>
    </p:spTree>
    <p:extLst>
      <p:ext uri="{BB962C8B-B14F-4D97-AF65-F5344CB8AC3E}">
        <p14:creationId xmlns:p14="http://schemas.microsoft.com/office/powerpoint/2010/main" val="13378557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Lst>
  <p:txStyles>
    <p:titleStyle>
      <a:lvl1pPr algn="l" defTabSz="914400" rtl="0" eaLnBrk="1" latinLnBrk="0" hangingPunct="1">
        <a:spcBef>
          <a:spcPct val="0"/>
        </a:spcBef>
        <a:buNone/>
        <a:defRPr sz="2000" b="1" kern="1200">
          <a:solidFill>
            <a:schemeClr val="tx1">
              <a:lumMod val="75000"/>
              <a:lumOff val="25000"/>
            </a:schemeClr>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chemeClr val="accent2"/>
        </a:buClr>
        <a:buSzPct val="120000"/>
        <a:buFont typeface="Wingdings" pitchFamily="2" charset="2"/>
        <a:buNone/>
        <a:defRPr sz="14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Clr>
          <a:schemeClr val="accent2"/>
        </a:buClr>
        <a:buSzPct val="120000"/>
        <a:buFont typeface="Wingdings" pitchFamily="2" charset="2"/>
        <a:buChar char="ü"/>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Clr>
          <a:schemeClr val="bg2">
            <a:lumMod val="50000"/>
          </a:schemeClr>
        </a:buClr>
        <a:buSzPct val="120000"/>
        <a:buFont typeface="Wingdings" pitchFamily="2" charset="2"/>
        <a:buChar char="§"/>
        <a:defRPr sz="1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Clr>
          <a:schemeClr val="bg2">
            <a:lumMod val="50000"/>
          </a:schemeClr>
        </a:buClr>
        <a:buSzPct val="120000"/>
        <a:buFont typeface="Arial" pitchFamily="34" charset="0"/>
        <a:buChar char="–"/>
        <a:defRPr sz="14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Clr>
          <a:schemeClr val="bg2">
            <a:lumMod val="50000"/>
          </a:schemeClr>
        </a:buClr>
        <a:buSzPct val="120000"/>
        <a:buFont typeface="Arial" pitchFamily="34" charset="0"/>
        <a:buChar char="»"/>
        <a:defRPr sz="14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12.JPG"/><Relationship Id="rId4"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13.png"/><Relationship Id="rId4"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13.png"/><Relationship Id="rId4"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4.jpeg"/><Relationship Id="rId4"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6.xml"/><Relationship Id="rId1" Type="http://schemas.openxmlformats.org/officeDocument/2006/relationships/tags" Target="../tags/tag21.xml"/></Relationships>
</file>

<file path=ppt/slides/_rels/slide16.xml.rels><?xml version="1.0" encoding="UTF-8" standalone="yes"?>
<Relationships xmlns="http://schemas.openxmlformats.org/package/2006/relationships"><Relationship Id="rId8" Type="http://schemas.openxmlformats.org/officeDocument/2006/relationships/hyperlink" Target="http://learnonline.health.nz/file.php/28/The_importance_of_exclusive_breastfeeding/references/optional/Gut_flora_and_formula_exposure.pdf" TargetMode="External"/><Relationship Id="rId13" Type="http://schemas.openxmlformats.org/officeDocument/2006/relationships/hyperlink" Target="http://learnonline.health.nz/file.php/28/The_importance_of_exclusive_breastfeeding/references/optional/Bacterial_Imprinting_of_the_Neonatal_Immune_System_Lessons_From_Maternal_Cells.pdf" TargetMode="External"/><Relationship Id="rId3" Type="http://schemas.openxmlformats.org/officeDocument/2006/relationships/notesSlide" Target="../notesSlides/notesSlide10.xml"/><Relationship Id="rId7" Type="http://schemas.openxmlformats.org/officeDocument/2006/relationships/hyperlink" Target="http://learnonline.health.nz/file.php/28/The_importance_of_exclusive_breastfeeding/references/optional/Influence_of_breast_feeding_on_subsequent_reactivity_to_a_related_renal_allograft.pdf" TargetMode="External"/><Relationship Id="rId12" Type="http://schemas.openxmlformats.org/officeDocument/2006/relationships/hyperlink" Target="http://learnonline.health.nz/file.php/28/The_importance_of_exclusive_breastfeeding/references/optional/Differential_transfer_of_dietary_flavour_compounds_into_human_breast_milk.pdf" TargetMode="External"/><Relationship Id="rId2" Type="http://schemas.openxmlformats.org/officeDocument/2006/relationships/slideLayout" Target="../slideLayouts/slideLayout26.xml"/><Relationship Id="rId16" Type="http://schemas.openxmlformats.org/officeDocument/2006/relationships/hyperlink" Target="http://learnonline.health.nz/file.php/28/The_importance_of_exclusive_breastfeeding/references/optional/Human_Breast_Milk_as_a_Source_of_DNA_for_Amplification.pdf" TargetMode="External"/><Relationship Id="rId1" Type="http://schemas.openxmlformats.org/officeDocument/2006/relationships/tags" Target="../tags/tag22.xml"/><Relationship Id="rId6" Type="http://schemas.openxmlformats.org/officeDocument/2006/relationships/hyperlink" Target="http://learnonline.health.nz/file.php/28/The_importance_of_exclusive_breastfeeding/references/Phases_of_Breastmilk.pdf" TargetMode="External"/><Relationship Id="rId11" Type="http://schemas.openxmlformats.org/officeDocument/2006/relationships/hyperlink" Target="http://learnonline.health.nz/file.php/28/The_importance_of_exclusive_breastfeeding/references/optional/Premature_Delivery_Influences_the_Immunological_Composition_of_Colostrum_and_Transitional_and_Mature_Human_Milk.pdf" TargetMode="External"/><Relationship Id="rId5" Type="http://schemas.openxmlformats.org/officeDocument/2006/relationships/hyperlink" Target="http://learnonline.health.nz/file.php/28/The_importance_of_exclusive_breastfeeding/references/optional/WHO_optimal_duration.pdf" TargetMode="External"/><Relationship Id="rId15" Type="http://schemas.openxmlformats.org/officeDocument/2006/relationships/hyperlink" Target="http://learnonline.health.nz/file.php/28/The_importance_of_exclusive_breastfeeding/references/optional/BioactiveMilk.pdf" TargetMode="External"/><Relationship Id="rId10" Type="http://schemas.openxmlformats.org/officeDocument/2006/relationships/hyperlink" Target="http://learnonline.health.nz/file.php/28/The_importance_of_exclusive_breastfeeding/references/optional/Volume_and_Frequency_of_Breastfeedings_and_Fat_Content_of_Breast_Milk_Throughout_the_Day.pdf" TargetMode="External"/><Relationship Id="rId4" Type="http://schemas.openxmlformats.org/officeDocument/2006/relationships/hyperlink" Target="http://learnonline.health.nz/file.php/28/The_importance_of_exclusive_breastfeeding/references/Cochrane_review_of_exclusive_breastfeeding.pdf" TargetMode="External"/><Relationship Id="rId9" Type="http://schemas.openxmlformats.org/officeDocument/2006/relationships/hyperlink" Target="http://learnonline.health.nz/file.php/28/The_importance_of_exclusive_breastfeeding/references/Just_One_Bottle.pdf" TargetMode="External"/><Relationship Id="rId14" Type="http://schemas.openxmlformats.org/officeDocument/2006/relationships/hyperlink" Target="http://learnonline.health.nz/file.php/28/The_importance_of_exclusive_breastfeeding/references/optional/The_genome_sequence_of_Bifidobacterium_longum_subsp_infantis.pdf"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learnonline.health.nz/file.php/28/The_importance_of_exclusive_breastfeeding/references/Maternal_and_Infant_Health.pdf" TargetMode="External"/><Relationship Id="rId13" Type="http://schemas.openxmlformats.org/officeDocument/2006/relationships/hyperlink" Target="http://learnonline.health.nz/file.php/28/The_importance_of_exclusive_breastfeeding/references/Evidence_on_the_long_term_effects_of_breastfeeding.pdf" TargetMode="External"/><Relationship Id="rId3" Type="http://schemas.openxmlformats.org/officeDocument/2006/relationships/notesSlide" Target="../notesSlides/notesSlide11.xml"/><Relationship Id="rId7" Type="http://schemas.openxmlformats.org/officeDocument/2006/relationships/hyperlink" Target="http://learnonline.health.nz/file.php/28/The_importance_of_exclusive_breastfeeding/references/optional/Breastfeeding_protects_against_adverse_respiratory_outcomes_at_15months_of_age.pdf" TargetMode="External"/><Relationship Id="rId12" Type="http://schemas.openxmlformats.org/officeDocument/2006/relationships/hyperlink" Target="http://learnonline.health.nz/file.php/28/The_importance_of_exclusive_breastfeeding/references/Breastfeeding_and_Health_Outcomes.pdf" TargetMode="External"/><Relationship Id="rId2" Type="http://schemas.openxmlformats.org/officeDocument/2006/relationships/slideLayout" Target="../slideLayouts/slideLayout26.xml"/><Relationship Id="rId16" Type="http://schemas.openxmlformats.org/officeDocument/2006/relationships/hyperlink" Target="http://learnonline.health.nz/file.php/28/The_importance_of_exclusive_breastfeeding/references/Did_you_ever_wonder_whats_in.pdf" TargetMode="External"/><Relationship Id="rId1" Type="http://schemas.openxmlformats.org/officeDocument/2006/relationships/tags" Target="../tags/tag23.xml"/><Relationship Id="rId6" Type="http://schemas.openxmlformats.org/officeDocument/2006/relationships/hyperlink" Target="http://learnonline.health.nz/file.php/28/The_importance_of_exclusive_breastfeeding/references/optional/Breastfeeding_Protects_against_Current_Asthma_up_to_six_years_of_age.pdf" TargetMode="External"/><Relationship Id="rId11" Type="http://schemas.openxmlformats.org/officeDocument/2006/relationships/hyperlink" Target="http://learnonline.health.nz/file.php/28/The_importance_of_exclusive_breastfeeding/references/optional/Breast_feeding_and_acute_appendicitis.pdf" TargetMode="External"/><Relationship Id="rId5" Type="http://schemas.openxmlformats.org/officeDocument/2006/relationships/hyperlink" Target="http://learnonline.health.nz/file.php/28/The_importance_of_exclusive_breastfeeding/references/optional/The_Burden_of_Suboptimal_Breastfeeding_in_the_United_States_A_Pediatric_Cost_Analysis.pdf" TargetMode="External"/><Relationship Id="rId15" Type="http://schemas.openxmlformats.org/officeDocument/2006/relationships/hyperlink" Target="http://learnonline.health.nz/file.php/28/The_importance_of_exclusive_breastfeeding/references/A_formula_fed_baby_is.pdf" TargetMode="External"/><Relationship Id="rId10" Type="http://schemas.openxmlformats.org/officeDocument/2006/relationships/hyperlink" Target="http://learnonline.health.nz/file.php/28/The_importance_of_exclusive_breastfeeding/references/optional/Association_between_infant_feeding_patterns_and_diarrhoel_and_respiratory_illness.pdf" TargetMode="External"/><Relationship Id="rId4" Type="http://schemas.openxmlformats.org/officeDocument/2006/relationships/hyperlink" Target="http://learnonline.health.nz/file.php/28/The_importance_of_exclusive_breastfeeding/references/optional/Breast_milk_an_unappreciated_source_of_stem_cells.pdf" TargetMode="External"/><Relationship Id="rId9" Type="http://schemas.openxmlformats.org/officeDocument/2006/relationships/hyperlink" Target="http://learnonline.health.nz/file.php/28/The_importance_of_exclusive_breastfeeding/references/optional/Does_prolonged_breastfeeding_reduce_the_risk_of_childhood_leukemia_and_lymphomas.pdf" TargetMode="External"/><Relationship Id="rId14" Type="http://schemas.openxmlformats.org/officeDocument/2006/relationships/hyperlink" Target="http://learnonline.health.nz/file.php/28/The_importance_of_exclusive_breastfeeding/references/optional/Early_menopause_is_an_independent_predictor_of_rheumatoid_arthritis.pdf"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7.jpeg"/><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8.jpeg"/><Relationship Id="rId4"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10.png"/><Relationship Id="rId4"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1.png"/><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6536" y="4581128"/>
            <a:ext cx="6553200" cy="648072"/>
          </a:xfrm>
        </p:spPr>
        <p:txBody>
          <a:bodyPr>
            <a:noAutofit/>
          </a:bodyPr>
          <a:lstStyle/>
          <a:p>
            <a:r>
              <a:rPr lang="en-NZ" sz="800" dirty="0" smtClean="0"/>
              <a:t>Palmerston North</a:t>
            </a:r>
          </a:p>
          <a:p>
            <a:r>
              <a:rPr lang="en-NZ" sz="800" dirty="0" smtClean="0"/>
              <a:t>19</a:t>
            </a:r>
            <a:r>
              <a:rPr lang="en-NZ" sz="800" baseline="30000" dirty="0" smtClean="0"/>
              <a:t>th</a:t>
            </a:r>
            <a:r>
              <a:rPr lang="en-NZ" sz="800" dirty="0" smtClean="0"/>
              <a:t> September</a:t>
            </a:r>
          </a:p>
          <a:p>
            <a:r>
              <a:rPr lang="en-NZ" sz="800" dirty="0" smtClean="0"/>
              <a:t>Dawn Hunter IBCLC</a:t>
            </a:r>
            <a:endParaRPr lang="en-NZ" sz="800" dirty="0"/>
          </a:p>
        </p:txBody>
      </p:sp>
      <p:sp>
        <p:nvSpPr>
          <p:cNvPr id="2" name="Title 1"/>
          <p:cNvSpPr>
            <a:spLocks noGrp="1"/>
          </p:cNvSpPr>
          <p:nvPr>
            <p:ph type="ctrTitle"/>
          </p:nvPr>
        </p:nvSpPr>
        <p:spPr/>
        <p:txBody>
          <a:bodyPr/>
          <a:lstStyle/>
          <a:p>
            <a:r>
              <a:rPr lang="en-NZ" dirty="0" smtClean="0"/>
              <a:t>Breastfeeding Seminar</a:t>
            </a:r>
            <a:endParaRPr lang="en-NZ"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332656"/>
            <a:ext cx="1800200" cy="1753743"/>
          </a:xfrm>
          <a:prstGeom prst="rect">
            <a:avLst/>
          </a:prstGeom>
        </p:spPr>
      </p:pic>
    </p:spTree>
    <p:extLst>
      <p:ext uri="{BB962C8B-B14F-4D97-AF65-F5344CB8AC3E}">
        <p14:creationId xmlns:p14="http://schemas.microsoft.com/office/powerpoint/2010/main" val="29403559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Formula</a:t>
            </a:r>
            <a:endParaRPr lang="en-NZ" dirty="0"/>
          </a:p>
        </p:txBody>
      </p:sp>
      <p:sp>
        <p:nvSpPr>
          <p:cNvPr id="3" name="Content Placeholder 2"/>
          <p:cNvSpPr>
            <a:spLocks noGrp="1"/>
          </p:cNvSpPr>
          <p:nvPr>
            <p:ph idx="1"/>
          </p:nvPr>
        </p:nvSpPr>
        <p:spPr/>
        <p:txBody>
          <a:bodyPr/>
          <a:lstStyle/>
          <a:p>
            <a:pPr lvl="1">
              <a:lnSpc>
                <a:spcPct val="90000"/>
              </a:lnSpc>
              <a:spcAft>
                <a:spcPts val="600"/>
              </a:spcAft>
            </a:pPr>
            <a:r>
              <a:rPr lang="en-NZ" sz="1600" dirty="0"/>
              <a:t>&lt;100 components</a:t>
            </a:r>
          </a:p>
          <a:p>
            <a:pPr lvl="1">
              <a:lnSpc>
                <a:spcPct val="90000"/>
              </a:lnSpc>
              <a:spcAft>
                <a:spcPts val="600"/>
              </a:spcAft>
            </a:pPr>
            <a:r>
              <a:rPr lang="en-NZ" sz="1600" dirty="0"/>
              <a:t>Gastric </a:t>
            </a:r>
            <a:r>
              <a:rPr lang="en-US" sz="1600" dirty="0"/>
              <a:t>½ emptying time = 78 minutes</a:t>
            </a:r>
          </a:p>
          <a:p>
            <a:pPr lvl="1">
              <a:lnSpc>
                <a:spcPct val="90000"/>
              </a:lnSpc>
              <a:spcAft>
                <a:spcPts val="600"/>
              </a:spcAft>
            </a:pPr>
            <a:r>
              <a:rPr lang="en-US" sz="1600" dirty="0"/>
              <a:t>Tough less digestible curds</a:t>
            </a:r>
          </a:p>
          <a:p>
            <a:pPr lvl="1">
              <a:spcAft>
                <a:spcPts val="600"/>
              </a:spcAft>
            </a:pPr>
            <a:r>
              <a:rPr lang="en-NZ" sz="1600" dirty="0"/>
              <a:t>Costs money = </a:t>
            </a:r>
            <a:r>
              <a:rPr lang="en-NZ" sz="1600" dirty="0">
                <a:latin typeface="Arial"/>
                <a:cs typeface="Arial"/>
              </a:rPr>
              <a:t>±$2000 </a:t>
            </a:r>
            <a:r>
              <a:rPr lang="en-NZ" sz="1600" dirty="0"/>
              <a:t>per year</a:t>
            </a:r>
          </a:p>
          <a:p>
            <a:pPr lvl="1">
              <a:spcAft>
                <a:spcPts val="600"/>
              </a:spcAft>
            </a:pPr>
            <a:r>
              <a:rPr lang="en-NZ" sz="1600" dirty="0"/>
              <a:t>No cellular component</a:t>
            </a:r>
          </a:p>
          <a:p>
            <a:pPr lvl="1">
              <a:spcAft>
                <a:spcPts val="600"/>
              </a:spcAft>
            </a:pPr>
            <a:r>
              <a:rPr lang="en-NZ" sz="1600" dirty="0"/>
              <a:t>More illness = more absenteeism from work place</a:t>
            </a:r>
          </a:p>
          <a:p>
            <a:pPr lvl="1">
              <a:spcAft>
                <a:spcPts val="600"/>
              </a:spcAft>
            </a:pPr>
            <a:r>
              <a:rPr lang="en-NZ" sz="1600" dirty="0"/>
              <a:t>Controlled by large multi-billion dollar companies</a:t>
            </a:r>
          </a:p>
          <a:p>
            <a:pPr lvl="1">
              <a:spcAft>
                <a:spcPts val="600"/>
              </a:spcAft>
            </a:pPr>
            <a:r>
              <a:rPr lang="en-NZ" sz="1600" dirty="0"/>
              <a:t>Nutritional role only</a:t>
            </a:r>
          </a:p>
          <a:p>
            <a:pPr lvl="1">
              <a:spcAft>
                <a:spcPts val="600"/>
              </a:spcAft>
            </a:pPr>
            <a:r>
              <a:rPr lang="en-NZ" sz="1600" dirty="0"/>
              <a:t>More alkaline pH</a:t>
            </a:r>
          </a:p>
          <a:p>
            <a:pPr lvl="1">
              <a:spcAft>
                <a:spcPts val="600"/>
              </a:spcAft>
            </a:pPr>
            <a:r>
              <a:rPr lang="en-NZ" sz="1600" dirty="0"/>
              <a:t>Alters gut flora</a:t>
            </a:r>
          </a:p>
          <a:p>
            <a:endParaRPr lang="en-NZ" dirty="0"/>
          </a:p>
        </p:txBody>
      </p:sp>
    </p:spTree>
    <p:extLst>
      <p:ext uri="{BB962C8B-B14F-4D97-AF65-F5344CB8AC3E}">
        <p14:creationId xmlns:p14="http://schemas.microsoft.com/office/powerpoint/2010/main" val="1693433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Risks Associated with Formula Feeding for the Baby</a:t>
            </a:r>
            <a:endParaRPr lang="en-NZ" dirty="0"/>
          </a:p>
        </p:txBody>
      </p:sp>
      <p:sp>
        <p:nvSpPr>
          <p:cNvPr id="3" name="Content Placeholder 2"/>
          <p:cNvSpPr>
            <a:spLocks noGrp="1"/>
          </p:cNvSpPr>
          <p:nvPr>
            <p:ph idx="1"/>
          </p:nvPr>
        </p:nvSpPr>
        <p:spPr>
          <a:xfrm>
            <a:off x="229379" y="1259458"/>
            <a:ext cx="5334659" cy="4586172"/>
          </a:xfrm>
        </p:spPr>
        <p:txBody>
          <a:bodyPr/>
          <a:lstStyle/>
          <a:p>
            <a:pPr marL="0" indent="0">
              <a:lnSpc>
                <a:spcPct val="80000"/>
              </a:lnSpc>
              <a:spcAft>
                <a:spcPts val="600"/>
              </a:spcAft>
            </a:pPr>
            <a:r>
              <a:rPr lang="en-NZ" dirty="0" smtClean="0">
                <a:solidFill>
                  <a:schemeClr val="accent2"/>
                </a:solidFill>
              </a:rPr>
              <a:t>Asthma</a:t>
            </a:r>
            <a:r>
              <a:rPr lang="en-NZ" dirty="0" smtClean="0"/>
              <a:t>  </a:t>
            </a:r>
            <a:r>
              <a:rPr lang="en-NZ" sz="1200" i="1" dirty="0" smtClean="0"/>
              <a:t>(Silvers K et al 2012, </a:t>
            </a:r>
            <a:r>
              <a:rPr lang="en-NZ" sz="1200" i="1" dirty="0"/>
              <a:t>Gold M, Kemp A. 2005</a:t>
            </a:r>
            <a:r>
              <a:rPr lang="en-NZ" sz="1200" i="1" dirty="0" smtClean="0"/>
              <a:t>)</a:t>
            </a:r>
          </a:p>
          <a:p>
            <a:pPr marL="0" indent="0">
              <a:lnSpc>
                <a:spcPct val="80000"/>
              </a:lnSpc>
            </a:pPr>
            <a:endParaRPr lang="en-NZ" sz="600" i="1" dirty="0"/>
          </a:p>
          <a:p>
            <a:pPr marL="0" indent="0">
              <a:lnSpc>
                <a:spcPct val="80000"/>
              </a:lnSpc>
            </a:pPr>
            <a:r>
              <a:rPr lang="en-NZ" dirty="0">
                <a:solidFill>
                  <a:schemeClr val="accent2"/>
                </a:solidFill>
              </a:rPr>
              <a:t>Atopic diseases </a:t>
            </a:r>
            <a:r>
              <a:rPr lang="en-NZ" sz="1200" i="1" dirty="0"/>
              <a:t>(</a:t>
            </a:r>
            <a:r>
              <a:rPr lang="en-NZ" sz="1200" i="1" dirty="0" err="1"/>
              <a:t>Oddy</a:t>
            </a:r>
            <a:r>
              <a:rPr lang="en-NZ" sz="1200" i="1" dirty="0"/>
              <a:t>, W 2004, Matheson MC, </a:t>
            </a:r>
            <a:r>
              <a:rPr lang="en-NZ" sz="1200" i="1" dirty="0" err="1"/>
              <a:t>Balasuriya</a:t>
            </a:r>
            <a:r>
              <a:rPr lang="en-NZ" sz="1200" i="1" dirty="0"/>
              <a:t> </a:t>
            </a:r>
            <a:r>
              <a:rPr lang="en-NZ" sz="1200" i="1" dirty="0" smtClean="0"/>
              <a:t>		A </a:t>
            </a:r>
            <a:r>
              <a:rPr lang="en-NZ" sz="1200" i="1" dirty="0"/>
              <a:t>et al 2007</a:t>
            </a:r>
            <a:r>
              <a:rPr lang="en-NZ" sz="1200" i="1" dirty="0" smtClean="0"/>
              <a:t>)</a:t>
            </a:r>
          </a:p>
          <a:p>
            <a:pPr marL="0" indent="0">
              <a:lnSpc>
                <a:spcPct val="80000"/>
              </a:lnSpc>
            </a:pPr>
            <a:endParaRPr lang="en-NZ" sz="600" i="1" dirty="0"/>
          </a:p>
          <a:p>
            <a:pPr marL="0" indent="0">
              <a:lnSpc>
                <a:spcPct val="80000"/>
              </a:lnSpc>
              <a:spcBef>
                <a:spcPts val="0"/>
              </a:spcBef>
            </a:pPr>
            <a:r>
              <a:rPr lang="en-NZ" dirty="0">
                <a:solidFill>
                  <a:schemeClr val="accent2"/>
                </a:solidFill>
              </a:rPr>
              <a:t>Lower cognitive function </a:t>
            </a:r>
            <a:r>
              <a:rPr lang="en-NZ" sz="1200" i="1" dirty="0"/>
              <a:t>(Lucas, A et al 2001, </a:t>
            </a:r>
            <a:r>
              <a:rPr lang="en-NZ" sz="1200" i="1" dirty="0" err="1" smtClean="0"/>
              <a:t>Michaelson</a:t>
            </a:r>
            <a:r>
              <a:rPr lang="en-NZ" sz="1200" i="1" dirty="0" smtClean="0"/>
              <a:t> </a:t>
            </a:r>
            <a:r>
              <a:rPr lang="en-NZ" sz="1200" i="1" dirty="0"/>
              <a:t>KF, </a:t>
            </a:r>
            <a:r>
              <a:rPr lang="en-NZ" sz="1200" i="1" dirty="0" smtClean="0"/>
              <a:t>			</a:t>
            </a:r>
            <a:r>
              <a:rPr lang="en-NZ" sz="1200" i="1" dirty="0" err="1" smtClean="0"/>
              <a:t>Lauritzen</a:t>
            </a:r>
            <a:r>
              <a:rPr lang="en-NZ" sz="1200" i="1" dirty="0" smtClean="0"/>
              <a:t> </a:t>
            </a:r>
            <a:r>
              <a:rPr lang="en-NZ" sz="1200" i="1" dirty="0"/>
              <a:t>L et al 2009</a:t>
            </a:r>
            <a:r>
              <a:rPr lang="en-NZ" sz="1200" i="1" dirty="0" smtClean="0"/>
              <a:t>)</a:t>
            </a:r>
          </a:p>
          <a:p>
            <a:pPr marL="0" indent="0">
              <a:lnSpc>
                <a:spcPct val="80000"/>
              </a:lnSpc>
            </a:pPr>
            <a:endParaRPr lang="en-NZ" sz="600" dirty="0"/>
          </a:p>
          <a:p>
            <a:pPr marL="0" indent="0">
              <a:lnSpc>
                <a:spcPct val="80000"/>
              </a:lnSpc>
              <a:spcBef>
                <a:spcPts val="0"/>
              </a:spcBef>
            </a:pPr>
            <a:r>
              <a:rPr lang="en-NZ" dirty="0">
                <a:solidFill>
                  <a:schemeClr val="accent2"/>
                </a:solidFill>
              </a:rPr>
              <a:t>Obesity</a:t>
            </a:r>
            <a:r>
              <a:rPr lang="en-NZ" dirty="0"/>
              <a:t> </a:t>
            </a:r>
            <a:r>
              <a:rPr lang="en-NZ" sz="1200" i="1" dirty="0"/>
              <a:t>(</a:t>
            </a:r>
            <a:r>
              <a:rPr lang="en-NZ" sz="1200" i="1" dirty="0" err="1"/>
              <a:t>Miralles</a:t>
            </a:r>
            <a:r>
              <a:rPr lang="en-NZ" sz="1200" i="1" dirty="0"/>
              <a:t> </a:t>
            </a:r>
            <a:r>
              <a:rPr lang="en-NZ" sz="1200" i="1" dirty="0" smtClean="0"/>
              <a:t>O et </a:t>
            </a:r>
            <a:r>
              <a:rPr lang="en-NZ" sz="1200" i="1" dirty="0"/>
              <a:t>al 2006, </a:t>
            </a:r>
            <a:r>
              <a:rPr lang="en-NZ" sz="1200" i="1" dirty="0" err="1"/>
              <a:t>Weyermann</a:t>
            </a:r>
            <a:r>
              <a:rPr lang="en-NZ" sz="1200" i="1" dirty="0"/>
              <a:t> M, Brenner H et al </a:t>
            </a:r>
            <a:r>
              <a:rPr lang="en-NZ" sz="1200" i="1" dirty="0" smtClean="0"/>
              <a:t>		2007</a:t>
            </a:r>
            <a:r>
              <a:rPr lang="en-NZ" sz="1200" i="1" dirty="0"/>
              <a:t>, </a:t>
            </a:r>
            <a:r>
              <a:rPr lang="en-NZ" sz="1200" i="1" dirty="0" err="1"/>
              <a:t>Huus</a:t>
            </a:r>
            <a:r>
              <a:rPr lang="en-NZ" sz="1200" i="1" dirty="0"/>
              <a:t> K, </a:t>
            </a:r>
            <a:r>
              <a:rPr lang="en-NZ" sz="1200" i="1" dirty="0" err="1"/>
              <a:t>Ludvigsson</a:t>
            </a:r>
            <a:r>
              <a:rPr lang="en-NZ" sz="1200" i="1" dirty="0"/>
              <a:t> JF, 2008</a:t>
            </a:r>
            <a:r>
              <a:rPr lang="en-NZ" sz="1200" i="1" dirty="0" smtClean="0"/>
              <a:t>)</a:t>
            </a:r>
          </a:p>
          <a:p>
            <a:pPr marL="0" indent="0">
              <a:lnSpc>
                <a:spcPct val="80000"/>
              </a:lnSpc>
            </a:pPr>
            <a:endParaRPr lang="en-NZ" sz="600" dirty="0"/>
          </a:p>
          <a:p>
            <a:pPr marL="0" indent="0">
              <a:lnSpc>
                <a:spcPct val="80000"/>
              </a:lnSpc>
              <a:spcBef>
                <a:spcPts val="0"/>
              </a:spcBef>
            </a:pPr>
            <a:r>
              <a:rPr lang="en-NZ" dirty="0">
                <a:solidFill>
                  <a:schemeClr val="accent2"/>
                </a:solidFill>
              </a:rPr>
              <a:t>Types 1 &amp; 2 </a:t>
            </a:r>
            <a:r>
              <a:rPr lang="en-NZ" dirty="0" smtClean="0">
                <a:solidFill>
                  <a:schemeClr val="accent2"/>
                </a:solidFill>
              </a:rPr>
              <a:t>Diabetes</a:t>
            </a:r>
            <a:r>
              <a:rPr lang="en-NZ" sz="2000" b="1" baseline="30000" dirty="0">
                <a:solidFill>
                  <a:schemeClr val="accent4"/>
                </a:solidFill>
                <a:latin typeface="Verdana"/>
                <a:ea typeface="Verdana"/>
                <a:cs typeface="Verdana"/>
              </a:rPr>
              <a:t> </a:t>
            </a:r>
            <a:r>
              <a:rPr lang="en-NZ" dirty="0" smtClean="0">
                <a:solidFill>
                  <a:srgbClr val="000000"/>
                </a:solidFill>
              </a:rPr>
              <a:t> </a:t>
            </a:r>
            <a:r>
              <a:rPr lang="en-NZ" sz="1200" i="1" dirty="0" smtClean="0"/>
              <a:t>(</a:t>
            </a:r>
            <a:r>
              <a:rPr lang="en-NZ" sz="1200" i="1" dirty="0" err="1" smtClean="0"/>
              <a:t>Ip</a:t>
            </a:r>
            <a:r>
              <a:rPr lang="en-NZ" sz="1200" i="1" dirty="0" smtClean="0"/>
              <a:t> </a:t>
            </a:r>
            <a:r>
              <a:rPr lang="en-NZ" sz="1200" i="1" dirty="0"/>
              <a:t>S, Chung M, Raman G et al. 2007</a:t>
            </a:r>
            <a:r>
              <a:rPr lang="en-NZ" sz="1200" i="1" dirty="0" smtClean="0"/>
              <a:t>)</a:t>
            </a:r>
          </a:p>
          <a:p>
            <a:pPr marL="0" indent="0">
              <a:lnSpc>
                <a:spcPct val="80000"/>
              </a:lnSpc>
            </a:pPr>
            <a:endParaRPr lang="en-NZ" sz="600" dirty="0"/>
          </a:p>
          <a:p>
            <a:pPr marL="0" indent="0">
              <a:lnSpc>
                <a:spcPct val="80000"/>
              </a:lnSpc>
              <a:spcBef>
                <a:spcPts val="600"/>
              </a:spcBef>
              <a:spcAft>
                <a:spcPts val="600"/>
              </a:spcAft>
            </a:pPr>
            <a:r>
              <a:rPr lang="en-NZ" dirty="0">
                <a:solidFill>
                  <a:schemeClr val="accent2"/>
                </a:solidFill>
              </a:rPr>
              <a:t>Lymphoid </a:t>
            </a:r>
            <a:r>
              <a:rPr lang="en-NZ" dirty="0" smtClean="0">
                <a:solidFill>
                  <a:schemeClr val="accent2"/>
                </a:solidFill>
              </a:rPr>
              <a:t>malignancies</a:t>
            </a:r>
            <a:r>
              <a:rPr lang="en-NZ" dirty="0" smtClean="0">
                <a:latin typeface="Verdana"/>
                <a:ea typeface="Verdana"/>
                <a:cs typeface="Verdana"/>
              </a:rPr>
              <a:t> </a:t>
            </a:r>
            <a:r>
              <a:rPr lang="en-NZ" sz="1200" i="1" dirty="0" smtClean="0"/>
              <a:t>(</a:t>
            </a:r>
            <a:r>
              <a:rPr lang="en-NZ" sz="1200" i="1" dirty="0" err="1"/>
              <a:t>Bener</a:t>
            </a:r>
            <a:r>
              <a:rPr lang="en-NZ" sz="1200" i="1" dirty="0"/>
              <a:t> et al </a:t>
            </a:r>
            <a:r>
              <a:rPr lang="en-NZ" sz="1200" i="1" dirty="0" smtClean="0"/>
              <a:t>2008)</a:t>
            </a:r>
            <a:endParaRPr lang="en-NZ" sz="600" dirty="0"/>
          </a:p>
          <a:p>
            <a:pPr marL="0" indent="0">
              <a:lnSpc>
                <a:spcPct val="80000"/>
              </a:lnSpc>
              <a:spcBef>
                <a:spcPts val="600"/>
              </a:spcBef>
              <a:spcAft>
                <a:spcPts val="600"/>
              </a:spcAft>
            </a:pPr>
            <a:r>
              <a:rPr lang="en-NZ" dirty="0">
                <a:solidFill>
                  <a:schemeClr val="accent2"/>
                </a:solidFill>
              </a:rPr>
              <a:t>Rheumatoid Arthritis </a:t>
            </a:r>
            <a:r>
              <a:rPr lang="en-NZ" sz="1200" i="1" dirty="0"/>
              <a:t>(</a:t>
            </a:r>
            <a:r>
              <a:rPr lang="en-NZ" sz="1200" i="1" dirty="0" err="1"/>
              <a:t>Lankarani-Fard</a:t>
            </a:r>
            <a:r>
              <a:rPr lang="en-NZ" sz="1200" i="1" dirty="0"/>
              <a:t> et al 2001</a:t>
            </a:r>
            <a:r>
              <a:rPr lang="en-NZ" sz="1200" i="1" dirty="0" smtClean="0"/>
              <a:t>)</a:t>
            </a:r>
            <a:endParaRPr lang="en-NZ" sz="600" i="1" dirty="0"/>
          </a:p>
          <a:p>
            <a:pPr marL="0" indent="0">
              <a:lnSpc>
                <a:spcPct val="80000"/>
              </a:lnSpc>
              <a:spcBef>
                <a:spcPts val="600"/>
              </a:spcBef>
              <a:spcAft>
                <a:spcPts val="600"/>
              </a:spcAft>
            </a:pPr>
            <a:r>
              <a:rPr lang="en-NZ" dirty="0">
                <a:solidFill>
                  <a:schemeClr val="accent2"/>
                </a:solidFill>
              </a:rPr>
              <a:t>Dental caries </a:t>
            </a:r>
            <a:r>
              <a:rPr lang="en-NZ" sz="1200" i="1" dirty="0"/>
              <a:t>(</a:t>
            </a:r>
            <a:r>
              <a:rPr lang="en-NZ" sz="1200" i="1" dirty="0" err="1"/>
              <a:t>Valaitis</a:t>
            </a:r>
            <a:r>
              <a:rPr lang="en-NZ" sz="1200" i="1" dirty="0"/>
              <a:t> R, </a:t>
            </a:r>
            <a:r>
              <a:rPr lang="en-NZ" sz="1200" i="1" dirty="0" err="1"/>
              <a:t>Hesch</a:t>
            </a:r>
            <a:r>
              <a:rPr lang="en-NZ" sz="1200" i="1" dirty="0"/>
              <a:t> R, et al 2000</a:t>
            </a:r>
            <a:r>
              <a:rPr lang="en-NZ" sz="1200" i="1" dirty="0" smtClean="0"/>
              <a:t>)</a:t>
            </a:r>
            <a:endParaRPr lang="en-NZ" sz="600" i="1" dirty="0" smtClean="0"/>
          </a:p>
          <a:p>
            <a:pPr marL="0" indent="4763">
              <a:lnSpc>
                <a:spcPct val="90000"/>
              </a:lnSpc>
              <a:spcBef>
                <a:spcPts val="600"/>
              </a:spcBef>
              <a:spcAft>
                <a:spcPts val="600"/>
              </a:spcAft>
            </a:pPr>
            <a:r>
              <a:rPr lang="en-NZ" dirty="0" smtClean="0">
                <a:solidFill>
                  <a:schemeClr val="accent2"/>
                </a:solidFill>
              </a:rPr>
              <a:t>Gastroenteritis</a:t>
            </a:r>
            <a:r>
              <a:rPr lang="en-NZ" baseline="30000" dirty="0" smtClean="0"/>
              <a:t> </a:t>
            </a:r>
            <a:r>
              <a:rPr lang="en-NZ" sz="1200" i="1" dirty="0" smtClean="0"/>
              <a:t>(</a:t>
            </a:r>
            <a:r>
              <a:rPr lang="en-NZ" sz="1200" i="1" dirty="0" err="1" smtClean="0"/>
              <a:t>Talayero</a:t>
            </a:r>
            <a:r>
              <a:rPr lang="en-NZ" sz="1200" i="1" dirty="0" smtClean="0"/>
              <a:t> </a:t>
            </a:r>
            <a:r>
              <a:rPr lang="en-NZ" sz="1200" i="1" dirty="0"/>
              <a:t>JMP, Liz</a:t>
            </a:r>
            <a:r>
              <a:rPr lang="en-US" sz="1200" i="1" dirty="0" err="1"/>
              <a:t>án</a:t>
            </a:r>
            <a:r>
              <a:rPr lang="en-US" sz="1200" i="1" dirty="0"/>
              <a:t>-Garcia M et al 2006</a:t>
            </a:r>
            <a:r>
              <a:rPr lang="en-US" sz="1200" i="1" dirty="0" smtClean="0"/>
              <a:t>)</a:t>
            </a:r>
            <a:endParaRPr lang="en-US" sz="600" i="1" dirty="0"/>
          </a:p>
          <a:p>
            <a:pPr marL="0" indent="4763">
              <a:lnSpc>
                <a:spcPct val="90000"/>
              </a:lnSpc>
              <a:spcBef>
                <a:spcPts val="600"/>
              </a:spcBef>
              <a:spcAft>
                <a:spcPts val="600"/>
              </a:spcAft>
            </a:pPr>
            <a:r>
              <a:rPr lang="en-NZ" dirty="0" err="1">
                <a:solidFill>
                  <a:schemeClr val="accent2"/>
                </a:solidFill>
              </a:rPr>
              <a:t>Crohns</a:t>
            </a:r>
            <a:r>
              <a:rPr lang="en-NZ" dirty="0">
                <a:solidFill>
                  <a:schemeClr val="accent2"/>
                </a:solidFill>
              </a:rPr>
              <a:t> disease </a:t>
            </a:r>
            <a:r>
              <a:rPr lang="en-NZ" sz="1200" i="1" dirty="0"/>
              <a:t>(</a:t>
            </a:r>
            <a:r>
              <a:rPr lang="en-NZ" sz="1200" i="1" dirty="0" err="1"/>
              <a:t>Klement</a:t>
            </a:r>
            <a:r>
              <a:rPr lang="en-NZ" sz="1200" i="1" dirty="0"/>
              <a:t> E et al. 2004</a:t>
            </a:r>
            <a:r>
              <a:rPr lang="en-NZ" sz="1200" i="1" dirty="0" smtClean="0"/>
              <a:t>)</a:t>
            </a:r>
            <a:endParaRPr lang="en-NZ" sz="600" i="1" dirty="0"/>
          </a:p>
          <a:p>
            <a:pPr marL="0" indent="4763">
              <a:lnSpc>
                <a:spcPct val="90000"/>
              </a:lnSpc>
              <a:spcBef>
                <a:spcPts val="600"/>
              </a:spcBef>
              <a:spcAft>
                <a:spcPts val="600"/>
              </a:spcAft>
            </a:pPr>
            <a:r>
              <a:rPr lang="en-NZ" dirty="0">
                <a:solidFill>
                  <a:schemeClr val="accent2"/>
                </a:solidFill>
              </a:rPr>
              <a:t>Coeliac disease </a:t>
            </a:r>
            <a:r>
              <a:rPr lang="en-NZ" sz="1200" i="1" dirty="0"/>
              <a:t>(</a:t>
            </a:r>
            <a:r>
              <a:rPr lang="en-NZ" sz="1200" i="1" dirty="0" err="1"/>
              <a:t>Akobeng</a:t>
            </a:r>
            <a:r>
              <a:rPr lang="en-NZ" sz="1200" i="1" dirty="0"/>
              <a:t> AK et al. 2006</a:t>
            </a:r>
            <a:r>
              <a:rPr lang="en-NZ" sz="1200" i="1" dirty="0" smtClean="0"/>
              <a:t>)</a:t>
            </a:r>
            <a:endParaRPr lang="en-NZ" sz="600" i="1" dirty="0"/>
          </a:p>
          <a:p>
            <a:pPr marL="0" indent="4763">
              <a:lnSpc>
                <a:spcPct val="90000"/>
              </a:lnSpc>
              <a:spcBef>
                <a:spcPts val="600"/>
              </a:spcBef>
              <a:spcAft>
                <a:spcPts val="600"/>
              </a:spcAft>
            </a:pPr>
            <a:r>
              <a:rPr lang="en-NZ" dirty="0">
                <a:solidFill>
                  <a:schemeClr val="accent2"/>
                </a:solidFill>
              </a:rPr>
              <a:t>Necrotising </a:t>
            </a:r>
            <a:r>
              <a:rPr lang="en-NZ" dirty="0" err="1" smtClean="0">
                <a:solidFill>
                  <a:schemeClr val="accent2"/>
                </a:solidFill>
              </a:rPr>
              <a:t>Enterocolitis</a:t>
            </a:r>
            <a:r>
              <a:rPr lang="en-NZ" dirty="0">
                <a:solidFill>
                  <a:schemeClr val="accent2"/>
                </a:solidFill>
              </a:rPr>
              <a:t> </a:t>
            </a:r>
            <a:r>
              <a:rPr lang="en-NZ" sz="1200" i="1" dirty="0" smtClean="0"/>
              <a:t>(Sisk P, Lovelady C et al. 2007)</a:t>
            </a:r>
            <a:endParaRPr lang="en-NZ" sz="600" i="1" dirty="0"/>
          </a:p>
          <a:p>
            <a:pPr marL="0" indent="4763">
              <a:lnSpc>
                <a:spcPct val="90000"/>
              </a:lnSpc>
              <a:spcBef>
                <a:spcPts val="600"/>
              </a:spcBef>
              <a:spcAft>
                <a:spcPts val="600"/>
              </a:spcAft>
            </a:pPr>
            <a:r>
              <a:rPr lang="en-NZ" dirty="0" smtClean="0">
                <a:solidFill>
                  <a:schemeClr val="accent2"/>
                </a:solidFill>
              </a:rPr>
              <a:t>Appendicitis</a:t>
            </a:r>
            <a:r>
              <a:rPr lang="en-NZ" b="1" dirty="0" smtClean="0">
                <a:solidFill>
                  <a:schemeClr val="accent4"/>
                </a:solidFill>
              </a:rPr>
              <a:t> </a:t>
            </a:r>
            <a:r>
              <a:rPr lang="en-NZ" sz="1200" i="1" dirty="0" smtClean="0"/>
              <a:t>(</a:t>
            </a:r>
            <a:r>
              <a:rPr lang="en-NZ" sz="1200" i="1" dirty="0" err="1" smtClean="0"/>
              <a:t>Pisacane</a:t>
            </a:r>
            <a:r>
              <a:rPr lang="en-NZ" sz="1200" i="1" dirty="0" smtClean="0"/>
              <a:t> </a:t>
            </a:r>
            <a:r>
              <a:rPr lang="en-NZ" sz="1200" i="1" dirty="0"/>
              <a:t>A. et al. 1995)</a:t>
            </a:r>
          </a:p>
          <a:p>
            <a:pPr marL="0" indent="0">
              <a:lnSpc>
                <a:spcPct val="80000"/>
              </a:lnSpc>
            </a:pPr>
            <a:endParaRPr lang="en-NZ" sz="1200" i="1" dirty="0"/>
          </a:p>
          <a:p>
            <a:endParaRPr lang="en-NZ" dirty="0"/>
          </a:p>
        </p:txBody>
      </p:sp>
      <p:pic>
        <p:nvPicPr>
          <p:cNvPr id="9" name="Picture 8"/>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rot="520826">
            <a:off x="5899552" y="1520301"/>
            <a:ext cx="2432304" cy="365760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TextBox 3"/>
          <p:cNvSpPr txBox="1"/>
          <p:nvPr/>
        </p:nvSpPr>
        <p:spPr>
          <a:xfrm>
            <a:off x="284672" y="816838"/>
            <a:ext cx="1880558" cy="345057"/>
          </a:xfrm>
          <a:prstGeom prst="rect">
            <a:avLst/>
          </a:prstGeom>
          <a:solidFill>
            <a:srgbClr val="C00000">
              <a:alpha val="25000"/>
            </a:srgbClr>
          </a:solidFill>
        </p:spPr>
        <p:txBody>
          <a:bodyPr wrap="square" rtlCol="0" anchor="ctr">
            <a:noAutofit/>
          </a:bodyPr>
          <a:lstStyle/>
          <a:p>
            <a:pPr>
              <a:lnSpc>
                <a:spcPct val="80000"/>
              </a:lnSpc>
              <a:spcBef>
                <a:spcPct val="20000"/>
              </a:spcBef>
              <a:spcAft>
                <a:spcPts val="600"/>
              </a:spcAft>
              <a:buClr>
                <a:srgbClr val="A12331"/>
              </a:buClr>
              <a:buSzPct val="120000"/>
            </a:pPr>
            <a:r>
              <a:rPr lang="en-NZ" sz="1600" b="1" dirty="0">
                <a:solidFill>
                  <a:srgbClr val="000000"/>
                </a:solidFill>
                <a:latin typeface="Segoe Print" pitchFamily="2" charset="0"/>
                <a:ea typeface="Verdana" pitchFamily="34" charset="0"/>
                <a:cs typeface="Verdana" pitchFamily="34" charset="0"/>
              </a:rPr>
              <a:t>Risks Include:</a:t>
            </a:r>
          </a:p>
        </p:txBody>
      </p:sp>
    </p:spTree>
    <p:custDataLst>
      <p:tags r:id="rId1"/>
    </p:custDataLst>
    <p:extLst>
      <p:ext uri="{BB962C8B-B14F-4D97-AF65-F5344CB8AC3E}">
        <p14:creationId xmlns:p14="http://schemas.microsoft.com/office/powerpoint/2010/main" val="705342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Risks </a:t>
            </a:r>
            <a:r>
              <a:rPr lang="en-NZ" dirty="0" smtClean="0"/>
              <a:t>Associated </a:t>
            </a:r>
            <a:r>
              <a:rPr lang="en-NZ" dirty="0"/>
              <a:t>with Formula </a:t>
            </a:r>
            <a:r>
              <a:rPr lang="en-NZ" dirty="0" smtClean="0"/>
              <a:t>Feeding </a:t>
            </a:r>
            <a:r>
              <a:rPr lang="en-NZ" dirty="0"/>
              <a:t>for the Baby</a:t>
            </a:r>
          </a:p>
        </p:txBody>
      </p:sp>
      <p:sp>
        <p:nvSpPr>
          <p:cNvPr id="6" name="Content Placeholder 2"/>
          <p:cNvSpPr txBox="1">
            <a:spLocks/>
          </p:cNvSpPr>
          <p:nvPr/>
        </p:nvSpPr>
        <p:spPr>
          <a:xfrm>
            <a:off x="4528868" y="1345721"/>
            <a:ext cx="4399471" cy="546345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chemeClr val="accent2"/>
              </a:buClr>
              <a:buSzPct val="120000"/>
              <a:buFont typeface="Wingdings" pitchFamily="2" charset="2"/>
              <a:buNone/>
              <a:defRPr sz="14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Clr>
                <a:schemeClr val="accent2"/>
              </a:buClr>
              <a:buSzPct val="120000"/>
              <a:buFont typeface="Wingdings" pitchFamily="2" charset="2"/>
              <a:buChar char="ü"/>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Clr>
                <a:schemeClr val="bg2">
                  <a:lumMod val="50000"/>
                </a:schemeClr>
              </a:buClr>
              <a:buSzPct val="120000"/>
              <a:buFont typeface="Wingdings" pitchFamily="2" charset="2"/>
              <a:buChar char="§"/>
              <a:defRPr sz="1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Clr>
                <a:schemeClr val="bg2">
                  <a:lumMod val="50000"/>
                </a:schemeClr>
              </a:buClr>
              <a:buSzPct val="120000"/>
              <a:buFont typeface="Arial" pitchFamily="34" charset="0"/>
              <a:buChar char="–"/>
              <a:defRPr sz="14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Clr>
                <a:schemeClr val="bg2">
                  <a:lumMod val="50000"/>
                </a:schemeClr>
              </a:buClr>
              <a:buSzPct val="120000"/>
              <a:buFont typeface="Arial" pitchFamily="34" charset="0"/>
              <a:buChar char="»"/>
              <a:defRPr sz="14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4763">
              <a:lnSpc>
                <a:spcPct val="90000"/>
              </a:lnSpc>
              <a:buClr>
                <a:srgbClr val="A12331"/>
              </a:buClr>
            </a:pPr>
            <a:r>
              <a:rPr lang="en-NZ" dirty="0">
                <a:solidFill>
                  <a:srgbClr val="A12331"/>
                </a:solidFill>
              </a:rPr>
              <a:t>SIDS</a:t>
            </a:r>
            <a:r>
              <a:rPr lang="en-NZ" dirty="0">
                <a:solidFill>
                  <a:srgbClr val="000000"/>
                </a:solidFill>
              </a:rPr>
              <a:t> </a:t>
            </a:r>
            <a:r>
              <a:rPr lang="en-NZ" sz="1200" i="1" dirty="0">
                <a:solidFill>
                  <a:srgbClr val="000000"/>
                </a:solidFill>
              </a:rPr>
              <a:t>(</a:t>
            </a:r>
            <a:r>
              <a:rPr lang="en-NZ" sz="1200" i="1" dirty="0" err="1">
                <a:solidFill>
                  <a:srgbClr val="000000"/>
                </a:solidFill>
              </a:rPr>
              <a:t>Venneman</a:t>
            </a:r>
            <a:r>
              <a:rPr lang="en-NZ" sz="1200" i="1" dirty="0">
                <a:solidFill>
                  <a:srgbClr val="000000"/>
                </a:solidFill>
              </a:rPr>
              <a:t> MM, </a:t>
            </a:r>
            <a:r>
              <a:rPr lang="en-NZ" sz="1200" i="1" dirty="0" err="1">
                <a:solidFill>
                  <a:srgbClr val="000000"/>
                </a:solidFill>
              </a:rPr>
              <a:t>Bajanowski</a:t>
            </a:r>
            <a:r>
              <a:rPr lang="en-NZ" sz="1200" i="1" dirty="0">
                <a:solidFill>
                  <a:srgbClr val="000000"/>
                </a:solidFill>
              </a:rPr>
              <a:t> T et al. 2009</a:t>
            </a:r>
            <a:r>
              <a:rPr lang="en-NZ" sz="1200" i="1" dirty="0" smtClean="0">
                <a:solidFill>
                  <a:srgbClr val="000000"/>
                </a:solidFill>
              </a:rPr>
              <a:t>)</a:t>
            </a:r>
          </a:p>
          <a:p>
            <a:pPr marL="0" indent="4763">
              <a:lnSpc>
                <a:spcPct val="90000"/>
              </a:lnSpc>
              <a:buClr>
                <a:srgbClr val="A12331"/>
              </a:buClr>
            </a:pPr>
            <a:endParaRPr lang="en-NZ" sz="700" dirty="0">
              <a:solidFill>
                <a:srgbClr val="000000"/>
              </a:solidFill>
            </a:endParaRPr>
          </a:p>
          <a:p>
            <a:pPr marL="0" indent="4763">
              <a:lnSpc>
                <a:spcPct val="90000"/>
              </a:lnSpc>
              <a:buClr>
                <a:srgbClr val="A12331"/>
              </a:buClr>
            </a:pPr>
            <a:r>
              <a:rPr lang="en-NZ" dirty="0">
                <a:solidFill>
                  <a:srgbClr val="A12331"/>
                </a:solidFill>
              </a:rPr>
              <a:t>Hypertension</a:t>
            </a:r>
            <a:r>
              <a:rPr lang="en-NZ" dirty="0">
                <a:solidFill>
                  <a:srgbClr val="000000"/>
                </a:solidFill>
              </a:rPr>
              <a:t> </a:t>
            </a:r>
            <a:r>
              <a:rPr lang="en-NZ" i="1" dirty="0" smtClean="0">
                <a:solidFill>
                  <a:srgbClr val="000000"/>
                </a:solidFill>
              </a:rPr>
              <a:t>(</a:t>
            </a:r>
            <a:r>
              <a:rPr lang="en-NZ" sz="1200" i="1" dirty="0" smtClean="0">
                <a:solidFill>
                  <a:srgbClr val="000000"/>
                </a:solidFill>
              </a:rPr>
              <a:t>Martin </a:t>
            </a:r>
            <a:r>
              <a:rPr lang="en-NZ" sz="1200" i="1" dirty="0">
                <a:solidFill>
                  <a:srgbClr val="000000"/>
                </a:solidFill>
              </a:rPr>
              <a:t>RM, </a:t>
            </a:r>
            <a:r>
              <a:rPr lang="en-NZ" sz="1200" i="1" dirty="0" err="1">
                <a:solidFill>
                  <a:srgbClr val="000000"/>
                </a:solidFill>
              </a:rPr>
              <a:t>Gunnell</a:t>
            </a:r>
            <a:r>
              <a:rPr lang="en-NZ" sz="1200" i="1" dirty="0">
                <a:solidFill>
                  <a:srgbClr val="000000"/>
                </a:solidFill>
              </a:rPr>
              <a:t> D et al. 2005</a:t>
            </a:r>
            <a:r>
              <a:rPr lang="en-NZ" sz="1200" i="1" dirty="0" smtClean="0">
                <a:solidFill>
                  <a:srgbClr val="000000"/>
                </a:solidFill>
              </a:rPr>
              <a:t>)</a:t>
            </a:r>
          </a:p>
          <a:p>
            <a:pPr marL="0" indent="4763">
              <a:lnSpc>
                <a:spcPct val="90000"/>
              </a:lnSpc>
              <a:buClr>
                <a:srgbClr val="A12331"/>
              </a:buClr>
            </a:pPr>
            <a:endParaRPr lang="en-NZ" sz="600" dirty="0">
              <a:solidFill>
                <a:srgbClr val="000000"/>
              </a:solidFill>
            </a:endParaRPr>
          </a:p>
          <a:p>
            <a:pPr marL="0" indent="4763">
              <a:lnSpc>
                <a:spcPct val="90000"/>
              </a:lnSpc>
              <a:buClr>
                <a:srgbClr val="A12331"/>
              </a:buClr>
            </a:pPr>
            <a:r>
              <a:rPr lang="en-NZ" dirty="0">
                <a:solidFill>
                  <a:srgbClr val="A12331"/>
                </a:solidFill>
              </a:rPr>
              <a:t>Heart </a:t>
            </a:r>
            <a:r>
              <a:rPr lang="en-NZ" dirty="0" smtClean="0">
                <a:solidFill>
                  <a:srgbClr val="A12331"/>
                </a:solidFill>
              </a:rPr>
              <a:t>disease</a:t>
            </a:r>
            <a:r>
              <a:rPr lang="en-NZ" sz="1800" b="1" baseline="30000" dirty="0" smtClean="0">
                <a:solidFill>
                  <a:srgbClr val="FF0000"/>
                </a:solidFill>
              </a:rPr>
              <a:t> </a:t>
            </a:r>
            <a:r>
              <a:rPr lang="en-NZ" sz="1200" i="1" dirty="0" smtClean="0">
                <a:solidFill>
                  <a:srgbClr val="000000"/>
                </a:solidFill>
              </a:rPr>
              <a:t>(</a:t>
            </a:r>
            <a:r>
              <a:rPr lang="en-NZ" sz="1200" i="1" dirty="0">
                <a:solidFill>
                  <a:srgbClr val="000000"/>
                </a:solidFill>
              </a:rPr>
              <a:t>Martin RM et al. 2005</a:t>
            </a:r>
            <a:r>
              <a:rPr lang="en-NZ" sz="1200" i="1" dirty="0" smtClean="0">
                <a:solidFill>
                  <a:srgbClr val="000000"/>
                </a:solidFill>
              </a:rPr>
              <a:t>)</a:t>
            </a:r>
          </a:p>
          <a:p>
            <a:pPr marL="0" indent="4763">
              <a:lnSpc>
                <a:spcPct val="90000"/>
              </a:lnSpc>
              <a:buClr>
                <a:srgbClr val="A12331"/>
              </a:buClr>
            </a:pPr>
            <a:endParaRPr lang="en-NZ" sz="600" dirty="0">
              <a:solidFill>
                <a:srgbClr val="000000"/>
              </a:solidFill>
            </a:endParaRPr>
          </a:p>
          <a:p>
            <a:pPr marL="0" indent="4763">
              <a:lnSpc>
                <a:spcPct val="90000"/>
              </a:lnSpc>
              <a:buClr>
                <a:srgbClr val="A12331"/>
              </a:buClr>
            </a:pPr>
            <a:r>
              <a:rPr lang="en-NZ" dirty="0">
                <a:solidFill>
                  <a:srgbClr val="A12331"/>
                </a:solidFill>
              </a:rPr>
              <a:t>Leukaemia/childhood </a:t>
            </a:r>
            <a:r>
              <a:rPr lang="en-NZ" dirty="0" smtClean="0">
                <a:solidFill>
                  <a:srgbClr val="A12331"/>
                </a:solidFill>
              </a:rPr>
              <a:t>cancers</a:t>
            </a:r>
            <a:r>
              <a:rPr lang="en-NZ" sz="1800" b="1" baseline="30000" dirty="0" smtClean="0">
                <a:solidFill>
                  <a:srgbClr val="000000"/>
                </a:solidFill>
                <a:latin typeface="Verdana"/>
                <a:ea typeface="Verdana"/>
                <a:cs typeface="Verdana"/>
              </a:rPr>
              <a:t> </a:t>
            </a:r>
            <a:r>
              <a:rPr lang="en-NZ" sz="1200" i="1" dirty="0" smtClean="0">
                <a:solidFill>
                  <a:srgbClr val="000000"/>
                </a:solidFill>
              </a:rPr>
              <a:t>(</a:t>
            </a:r>
            <a:r>
              <a:rPr lang="en-NZ" sz="1200" i="1" dirty="0">
                <a:solidFill>
                  <a:srgbClr val="000000"/>
                </a:solidFill>
              </a:rPr>
              <a:t>Ortega-Garcia JA, Ferris-</a:t>
            </a:r>
            <a:r>
              <a:rPr lang="en-NZ" sz="1200" i="1" dirty="0" err="1">
                <a:solidFill>
                  <a:srgbClr val="000000"/>
                </a:solidFill>
              </a:rPr>
              <a:t>Tortajada</a:t>
            </a:r>
            <a:r>
              <a:rPr lang="en-NZ" sz="1200" i="1" dirty="0">
                <a:solidFill>
                  <a:srgbClr val="000000"/>
                </a:solidFill>
              </a:rPr>
              <a:t> et al 2007, </a:t>
            </a:r>
            <a:r>
              <a:rPr lang="en-NZ" sz="1200" i="1" dirty="0" err="1">
                <a:solidFill>
                  <a:srgbClr val="000000"/>
                </a:solidFill>
              </a:rPr>
              <a:t>Bener</a:t>
            </a:r>
            <a:r>
              <a:rPr lang="en-NZ" sz="1200" i="1" dirty="0">
                <a:solidFill>
                  <a:srgbClr val="000000"/>
                </a:solidFill>
              </a:rPr>
              <a:t> et al 2008</a:t>
            </a:r>
            <a:r>
              <a:rPr lang="en-NZ" sz="1200" i="1" dirty="0" smtClean="0">
                <a:solidFill>
                  <a:srgbClr val="000000"/>
                </a:solidFill>
              </a:rPr>
              <a:t>)</a:t>
            </a:r>
          </a:p>
          <a:p>
            <a:pPr marL="0" indent="4763">
              <a:lnSpc>
                <a:spcPct val="90000"/>
              </a:lnSpc>
              <a:buClr>
                <a:srgbClr val="A12331"/>
              </a:buClr>
            </a:pPr>
            <a:endParaRPr lang="en-NZ" sz="600" dirty="0" smtClean="0">
              <a:solidFill>
                <a:srgbClr val="000000"/>
              </a:solidFill>
            </a:endParaRPr>
          </a:p>
          <a:p>
            <a:pPr marL="0" indent="0">
              <a:buClr>
                <a:srgbClr val="A12331"/>
              </a:buClr>
            </a:pPr>
            <a:r>
              <a:rPr lang="en-NZ" dirty="0">
                <a:solidFill>
                  <a:srgbClr val="A12331"/>
                </a:solidFill>
              </a:rPr>
              <a:t>Otitis media </a:t>
            </a:r>
            <a:r>
              <a:rPr lang="en-NZ" sz="1200" i="1" dirty="0">
                <a:solidFill>
                  <a:srgbClr val="000000"/>
                </a:solidFill>
              </a:rPr>
              <a:t>(</a:t>
            </a:r>
            <a:r>
              <a:rPr lang="en-NZ" sz="1200" i="1" dirty="0" err="1">
                <a:solidFill>
                  <a:srgbClr val="000000"/>
                </a:solidFill>
              </a:rPr>
              <a:t>Hetzner</a:t>
            </a:r>
            <a:r>
              <a:rPr lang="en-NZ" sz="1200" i="1" dirty="0">
                <a:solidFill>
                  <a:srgbClr val="000000"/>
                </a:solidFill>
              </a:rPr>
              <a:t> NM, </a:t>
            </a:r>
            <a:r>
              <a:rPr lang="en-NZ" sz="1200" i="1" dirty="0" err="1">
                <a:solidFill>
                  <a:srgbClr val="000000"/>
                </a:solidFill>
              </a:rPr>
              <a:t>Razza</a:t>
            </a:r>
            <a:r>
              <a:rPr lang="en-NZ" sz="1200" i="1" dirty="0">
                <a:solidFill>
                  <a:srgbClr val="000000"/>
                </a:solidFill>
              </a:rPr>
              <a:t> RA et al. 2008</a:t>
            </a:r>
            <a:r>
              <a:rPr lang="en-NZ" sz="1200" i="1" dirty="0" smtClean="0">
                <a:solidFill>
                  <a:srgbClr val="000000"/>
                </a:solidFill>
              </a:rPr>
              <a:t>)</a:t>
            </a:r>
          </a:p>
          <a:p>
            <a:pPr marL="0" indent="0">
              <a:buClr>
                <a:srgbClr val="A12331"/>
              </a:buClr>
            </a:pPr>
            <a:endParaRPr lang="en-NZ" sz="600" dirty="0">
              <a:solidFill>
                <a:srgbClr val="000000"/>
              </a:solidFill>
            </a:endParaRPr>
          </a:p>
          <a:p>
            <a:pPr marL="0" indent="0">
              <a:buClr>
                <a:srgbClr val="A12331"/>
              </a:buClr>
            </a:pPr>
            <a:r>
              <a:rPr lang="en-NZ" dirty="0">
                <a:solidFill>
                  <a:srgbClr val="A12331"/>
                </a:solidFill>
              </a:rPr>
              <a:t>Bacterial meningitis</a:t>
            </a:r>
            <a:r>
              <a:rPr lang="en-NZ" dirty="0">
                <a:solidFill>
                  <a:srgbClr val="000000"/>
                </a:solidFill>
              </a:rPr>
              <a:t> </a:t>
            </a:r>
            <a:r>
              <a:rPr lang="en-NZ" sz="1200" i="1" dirty="0">
                <a:solidFill>
                  <a:srgbClr val="000000"/>
                </a:solidFill>
              </a:rPr>
              <a:t>(</a:t>
            </a:r>
            <a:r>
              <a:rPr lang="en-NZ" sz="1200" i="1" dirty="0" err="1">
                <a:solidFill>
                  <a:srgbClr val="000000"/>
                </a:solidFill>
              </a:rPr>
              <a:t>Silfverdal</a:t>
            </a:r>
            <a:r>
              <a:rPr lang="en-NZ" sz="1200" i="1" dirty="0">
                <a:solidFill>
                  <a:srgbClr val="000000"/>
                </a:solidFill>
              </a:rPr>
              <a:t> S, </a:t>
            </a:r>
            <a:r>
              <a:rPr lang="en-NZ" sz="1200" i="1" dirty="0" err="1">
                <a:solidFill>
                  <a:srgbClr val="000000"/>
                </a:solidFill>
              </a:rPr>
              <a:t>Bodin</a:t>
            </a:r>
            <a:r>
              <a:rPr lang="en-NZ" sz="1200" i="1" dirty="0">
                <a:solidFill>
                  <a:srgbClr val="000000"/>
                </a:solidFill>
              </a:rPr>
              <a:t> L, </a:t>
            </a:r>
            <a:r>
              <a:rPr lang="en-NZ" sz="1200" i="1" dirty="0" err="1">
                <a:solidFill>
                  <a:srgbClr val="000000"/>
                </a:solidFill>
              </a:rPr>
              <a:t>Olc</a:t>
            </a:r>
            <a:r>
              <a:rPr lang="en-US" sz="1200" i="1" dirty="0" err="1">
                <a:solidFill>
                  <a:srgbClr val="000000"/>
                </a:solidFill>
              </a:rPr>
              <a:t>én</a:t>
            </a:r>
            <a:r>
              <a:rPr lang="en-US" sz="1200" i="1" dirty="0">
                <a:solidFill>
                  <a:srgbClr val="000000"/>
                </a:solidFill>
              </a:rPr>
              <a:t> </a:t>
            </a:r>
            <a:r>
              <a:rPr lang="en-US" sz="1200" i="1" dirty="0" smtClean="0">
                <a:solidFill>
                  <a:srgbClr val="000000"/>
                </a:solidFill>
              </a:rPr>
              <a:t>			P </a:t>
            </a:r>
            <a:r>
              <a:rPr lang="en-US" sz="1200" i="1" dirty="0">
                <a:solidFill>
                  <a:srgbClr val="000000"/>
                </a:solidFill>
              </a:rPr>
              <a:t>1999</a:t>
            </a:r>
            <a:r>
              <a:rPr lang="en-US" sz="1200" i="1" dirty="0" smtClean="0">
                <a:solidFill>
                  <a:srgbClr val="000000"/>
                </a:solidFill>
              </a:rPr>
              <a:t>)</a:t>
            </a:r>
          </a:p>
          <a:p>
            <a:pPr marL="0" indent="0">
              <a:buClr>
                <a:srgbClr val="A12331"/>
              </a:buClr>
            </a:pPr>
            <a:endParaRPr lang="en-US" sz="600" dirty="0">
              <a:solidFill>
                <a:srgbClr val="000000"/>
              </a:solidFill>
              <a:latin typeface="Times New Roman" pitchFamily="18" charset="0"/>
              <a:cs typeface="Times New Roman" pitchFamily="18" charset="0"/>
            </a:endParaRPr>
          </a:p>
          <a:p>
            <a:pPr marL="0" indent="0">
              <a:buClr>
                <a:srgbClr val="A12331"/>
              </a:buClr>
            </a:pPr>
            <a:r>
              <a:rPr lang="en-NZ" dirty="0">
                <a:solidFill>
                  <a:srgbClr val="A12331"/>
                </a:solidFill>
              </a:rPr>
              <a:t>Botulism </a:t>
            </a:r>
            <a:r>
              <a:rPr lang="en-NZ" sz="1200" i="1" dirty="0">
                <a:solidFill>
                  <a:srgbClr val="000000"/>
                </a:solidFill>
              </a:rPr>
              <a:t>(</a:t>
            </a:r>
            <a:r>
              <a:rPr lang="en-NZ" sz="1200" i="1" dirty="0" err="1">
                <a:solidFill>
                  <a:srgbClr val="000000"/>
                </a:solidFill>
              </a:rPr>
              <a:t>Heinig</a:t>
            </a:r>
            <a:r>
              <a:rPr lang="en-NZ" sz="1200" i="1" dirty="0">
                <a:solidFill>
                  <a:srgbClr val="000000"/>
                </a:solidFill>
              </a:rPr>
              <a:t> MJ 2001</a:t>
            </a:r>
            <a:r>
              <a:rPr lang="en-NZ" sz="1200" i="1" dirty="0" smtClean="0">
                <a:solidFill>
                  <a:srgbClr val="000000"/>
                </a:solidFill>
              </a:rPr>
              <a:t>)</a:t>
            </a:r>
          </a:p>
          <a:p>
            <a:pPr marL="0" indent="0">
              <a:buClr>
                <a:srgbClr val="A12331"/>
              </a:buClr>
            </a:pPr>
            <a:endParaRPr lang="en-NZ" sz="600" i="1" dirty="0">
              <a:solidFill>
                <a:srgbClr val="000000"/>
              </a:solidFill>
            </a:endParaRPr>
          </a:p>
          <a:p>
            <a:pPr marL="0" indent="0">
              <a:buClr>
                <a:srgbClr val="A12331"/>
              </a:buClr>
            </a:pPr>
            <a:r>
              <a:rPr lang="en-NZ" dirty="0">
                <a:solidFill>
                  <a:srgbClr val="A12331"/>
                </a:solidFill>
              </a:rPr>
              <a:t>Ulcerative colitis </a:t>
            </a:r>
            <a:r>
              <a:rPr lang="en-NZ" sz="1200" i="1" dirty="0">
                <a:solidFill>
                  <a:srgbClr val="000000"/>
                </a:solidFill>
              </a:rPr>
              <a:t>(</a:t>
            </a:r>
            <a:r>
              <a:rPr lang="en-NZ" sz="1200" i="1" dirty="0" err="1">
                <a:solidFill>
                  <a:srgbClr val="000000"/>
                </a:solidFill>
              </a:rPr>
              <a:t>Rigas</a:t>
            </a:r>
            <a:r>
              <a:rPr lang="en-NZ" sz="1200" i="1" dirty="0">
                <a:solidFill>
                  <a:srgbClr val="000000"/>
                </a:solidFill>
              </a:rPr>
              <a:t> A, </a:t>
            </a:r>
            <a:r>
              <a:rPr lang="en-NZ" sz="1200" i="1" dirty="0" err="1">
                <a:solidFill>
                  <a:srgbClr val="000000"/>
                </a:solidFill>
              </a:rPr>
              <a:t>Rigas</a:t>
            </a:r>
            <a:r>
              <a:rPr lang="en-NZ" sz="1200" i="1" dirty="0">
                <a:solidFill>
                  <a:srgbClr val="000000"/>
                </a:solidFill>
              </a:rPr>
              <a:t> B, </a:t>
            </a:r>
            <a:r>
              <a:rPr lang="en-NZ" sz="1200" i="1" dirty="0" err="1">
                <a:solidFill>
                  <a:srgbClr val="000000"/>
                </a:solidFill>
              </a:rPr>
              <a:t>Blassman</a:t>
            </a:r>
            <a:r>
              <a:rPr lang="en-NZ" sz="1200" i="1" dirty="0">
                <a:solidFill>
                  <a:srgbClr val="000000"/>
                </a:solidFill>
              </a:rPr>
              <a:t> M. </a:t>
            </a:r>
            <a:r>
              <a:rPr lang="en-NZ" sz="1200" i="1" dirty="0" smtClean="0">
                <a:solidFill>
                  <a:srgbClr val="000000"/>
                </a:solidFill>
              </a:rPr>
              <a:t>		et </a:t>
            </a:r>
            <a:r>
              <a:rPr lang="en-NZ" sz="1200" i="1" dirty="0">
                <a:solidFill>
                  <a:srgbClr val="000000"/>
                </a:solidFill>
              </a:rPr>
              <a:t>al. 1993</a:t>
            </a:r>
            <a:r>
              <a:rPr lang="en-NZ" sz="1200" i="1" dirty="0" smtClean="0">
                <a:solidFill>
                  <a:srgbClr val="000000"/>
                </a:solidFill>
              </a:rPr>
              <a:t>)</a:t>
            </a:r>
          </a:p>
          <a:p>
            <a:pPr marL="0" indent="0">
              <a:buClr>
                <a:srgbClr val="A12331"/>
              </a:buClr>
            </a:pPr>
            <a:endParaRPr lang="en-NZ" sz="1200" dirty="0">
              <a:solidFill>
                <a:srgbClr val="000000"/>
              </a:solidFill>
            </a:endParaRPr>
          </a:p>
          <a:p>
            <a:pPr marL="0" indent="0">
              <a:buClr>
                <a:srgbClr val="A12331"/>
              </a:buClr>
            </a:pPr>
            <a:r>
              <a:rPr lang="en-NZ" dirty="0" smtClean="0">
                <a:solidFill>
                  <a:srgbClr val="A12331"/>
                </a:solidFill>
              </a:rPr>
              <a:t>Diarrhoea</a:t>
            </a:r>
            <a:r>
              <a:rPr lang="en-NZ" sz="1800" b="1" baseline="30000" dirty="0" smtClean="0">
                <a:solidFill>
                  <a:srgbClr val="FF0000"/>
                </a:solidFill>
                <a:latin typeface="Verdana"/>
                <a:ea typeface="Verdana"/>
                <a:cs typeface="Verdana"/>
              </a:rPr>
              <a:t> </a:t>
            </a:r>
            <a:r>
              <a:rPr lang="en-NZ" sz="1200" i="1" dirty="0" smtClean="0">
                <a:solidFill>
                  <a:srgbClr val="000000"/>
                </a:solidFill>
              </a:rPr>
              <a:t>(</a:t>
            </a:r>
            <a:r>
              <a:rPr lang="en-NZ" sz="1200" i="1" dirty="0" err="1" smtClean="0">
                <a:solidFill>
                  <a:srgbClr val="000000"/>
                </a:solidFill>
              </a:rPr>
              <a:t>Meinzen-Derr</a:t>
            </a:r>
            <a:r>
              <a:rPr lang="en-NZ" sz="1200" i="1" dirty="0" smtClean="0">
                <a:solidFill>
                  <a:srgbClr val="000000"/>
                </a:solidFill>
              </a:rPr>
              <a:t> </a:t>
            </a:r>
            <a:r>
              <a:rPr lang="en-NZ" sz="1200" i="1" dirty="0">
                <a:solidFill>
                  <a:srgbClr val="000000"/>
                </a:solidFill>
              </a:rPr>
              <a:t>JK, </a:t>
            </a:r>
            <a:r>
              <a:rPr lang="en-NZ" sz="1200" i="1" dirty="0" err="1">
                <a:solidFill>
                  <a:srgbClr val="000000"/>
                </a:solidFill>
              </a:rPr>
              <a:t>Farkas</a:t>
            </a:r>
            <a:r>
              <a:rPr lang="en-NZ" sz="1200" i="1" dirty="0">
                <a:solidFill>
                  <a:srgbClr val="000000"/>
                </a:solidFill>
              </a:rPr>
              <a:t> T et al 2004</a:t>
            </a:r>
            <a:r>
              <a:rPr lang="en-NZ" sz="1200" i="1" dirty="0" smtClean="0">
                <a:solidFill>
                  <a:srgbClr val="000000"/>
                </a:solidFill>
              </a:rPr>
              <a:t>)</a:t>
            </a:r>
          </a:p>
          <a:p>
            <a:pPr marL="0" indent="0">
              <a:buClr>
                <a:srgbClr val="A12331"/>
              </a:buClr>
            </a:pPr>
            <a:endParaRPr lang="en-NZ" sz="600" dirty="0">
              <a:solidFill>
                <a:srgbClr val="000000"/>
              </a:solidFill>
            </a:endParaRPr>
          </a:p>
          <a:p>
            <a:pPr marL="0" indent="0">
              <a:buClr>
                <a:srgbClr val="A12331"/>
              </a:buClr>
            </a:pPr>
            <a:r>
              <a:rPr lang="en-NZ" dirty="0">
                <a:solidFill>
                  <a:srgbClr val="A12331"/>
                </a:solidFill>
              </a:rPr>
              <a:t>Urinary tract infections </a:t>
            </a:r>
            <a:r>
              <a:rPr lang="en-NZ" sz="1200" i="1" dirty="0">
                <a:solidFill>
                  <a:srgbClr val="000000"/>
                </a:solidFill>
              </a:rPr>
              <a:t>(</a:t>
            </a:r>
            <a:r>
              <a:rPr lang="en-NZ" sz="1200" i="1" dirty="0" err="1">
                <a:solidFill>
                  <a:srgbClr val="000000"/>
                </a:solidFill>
              </a:rPr>
              <a:t>Marild</a:t>
            </a:r>
            <a:r>
              <a:rPr lang="en-NZ" sz="1200" i="1" dirty="0">
                <a:solidFill>
                  <a:srgbClr val="000000"/>
                </a:solidFill>
              </a:rPr>
              <a:t> S, Hansson S et </a:t>
            </a:r>
            <a:r>
              <a:rPr lang="en-NZ" sz="1200" i="1" dirty="0" smtClean="0">
                <a:solidFill>
                  <a:srgbClr val="000000"/>
                </a:solidFill>
              </a:rPr>
              <a:t>			al </a:t>
            </a:r>
            <a:r>
              <a:rPr lang="en-NZ" sz="1200" i="1" dirty="0">
                <a:solidFill>
                  <a:srgbClr val="000000"/>
                </a:solidFill>
              </a:rPr>
              <a:t>2004)</a:t>
            </a:r>
            <a:endParaRPr lang="en-NZ" i="1" dirty="0">
              <a:solidFill>
                <a:srgbClr val="000000"/>
              </a:solidFill>
            </a:endParaRPr>
          </a:p>
          <a:p>
            <a:pPr marL="0" indent="4763">
              <a:lnSpc>
                <a:spcPct val="90000"/>
              </a:lnSpc>
              <a:buClr>
                <a:srgbClr val="A12331"/>
              </a:buClr>
            </a:pPr>
            <a:endParaRPr lang="en-NZ" sz="1200" dirty="0" smtClean="0">
              <a:solidFill>
                <a:srgbClr val="000000"/>
              </a:solidFill>
            </a:endParaRPr>
          </a:p>
          <a:p>
            <a:pPr marL="0" indent="4763">
              <a:lnSpc>
                <a:spcPct val="90000"/>
              </a:lnSpc>
              <a:buClr>
                <a:srgbClr val="A12331"/>
              </a:buClr>
            </a:pPr>
            <a:endParaRPr lang="en-NZ" sz="1200" dirty="0">
              <a:solidFill>
                <a:srgbClr val="000000"/>
              </a:solidFill>
            </a:endParaRPr>
          </a:p>
        </p:txBody>
      </p:sp>
      <p:pic>
        <p:nvPicPr>
          <p:cNvPr id="3" name="Picture 2"/>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rot="21267079">
            <a:off x="818105" y="1446758"/>
            <a:ext cx="3319832" cy="21880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reflection blurRad="6350" stA="52000" endA="300" endPos="35000" dir="5400000" sy="-100000" algn="bl" rotWithShape="0"/>
          </a:effectLst>
          <a:scene3d>
            <a:camera prst="orthographicFront"/>
            <a:lightRig rig="twoPt" dir="t">
              <a:rot lat="0" lon="0" rev="7200000"/>
            </a:lightRig>
          </a:scene3d>
          <a:sp3d>
            <a:bevelT w="25400" h="19050"/>
            <a:contourClr>
              <a:srgbClr val="FFFFFF"/>
            </a:contourClr>
          </a:sp3d>
        </p:spPr>
      </p:pic>
    </p:spTree>
    <p:custDataLst>
      <p:tags r:id="rId1"/>
    </p:custDataLst>
    <p:extLst>
      <p:ext uri="{BB962C8B-B14F-4D97-AF65-F5344CB8AC3E}">
        <p14:creationId xmlns:p14="http://schemas.microsoft.com/office/powerpoint/2010/main" val="1378264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Risks </a:t>
            </a:r>
            <a:r>
              <a:rPr lang="en-NZ" dirty="0" smtClean="0"/>
              <a:t>Associated </a:t>
            </a:r>
            <a:r>
              <a:rPr lang="en-NZ" dirty="0"/>
              <a:t>with Formula </a:t>
            </a:r>
            <a:r>
              <a:rPr lang="en-NZ" dirty="0" smtClean="0"/>
              <a:t>Feeding for the Mother</a:t>
            </a:r>
            <a:endParaRPr lang="en-NZ" dirty="0"/>
          </a:p>
        </p:txBody>
      </p:sp>
      <p:sp>
        <p:nvSpPr>
          <p:cNvPr id="3" name="Content Placeholder 2"/>
          <p:cNvSpPr>
            <a:spLocks noGrp="1"/>
          </p:cNvSpPr>
          <p:nvPr>
            <p:ph idx="1"/>
          </p:nvPr>
        </p:nvSpPr>
        <p:spPr/>
        <p:txBody>
          <a:bodyPr/>
          <a:lstStyle/>
          <a:p>
            <a:r>
              <a:rPr lang="en-NZ" dirty="0"/>
              <a:t>By not breastfeeding </a:t>
            </a:r>
            <a:r>
              <a:rPr lang="en-NZ" dirty="0" smtClean="0"/>
              <a:t>the mother has </a:t>
            </a:r>
            <a:r>
              <a:rPr lang="en-NZ" dirty="0"/>
              <a:t>an increased risk of</a:t>
            </a:r>
            <a:r>
              <a:rPr lang="en-NZ" dirty="0" smtClean="0"/>
              <a:t>:</a:t>
            </a:r>
          </a:p>
          <a:p>
            <a:endParaRPr lang="en-NZ" dirty="0"/>
          </a:p>
          <a:p>
            <a:pPr marL="457200" lvl="1" indent="0">
              <a:buNone/>
            </a:pPr>
            <a:r>
              <a:rPr lang="en-NZ" dirty="0">
                <a:solidFill>
                  <a:schemeClr val="accent2"/>
                </a:solidFill>
              </a:rPr>
              <a:t>Bleeding following birth</a:t>
            </a:r>
            <a:r>
              <a:rPr lang="en-NZ" dirty="0"/>
              <a:t> </a:t>
            </a:r>
            <a:r>
              <a:rPr lang="en-NZ" sz="1200" i="1" dirty="0"/>
              <a:t>(Chua S et al. 1994</a:t>
            </a:r>
            <a:r>
              <a:rPr lang="en-NZ" sz="1200" i="1" dirty="0" smtClean="0"/>
              <a:t>)</a:t>
            </a:r>
          </a:p>
          <a:p>
            <a:pPr marL="457200" lvl="1" indent="0">
              <a:buNone/>
            </a:pPr>
            <a:endParaRPr lang="en-NZ" dirty="0"/>
          </a:p>
          <a:p>
            <a:pPr marL="457200" lvl="1" indent="0">
              <a:buNone/>
            </a:pPr>
            <a:r>
              <a:rPr lang="en-NZ" dirty="0">
                <a:solidFill>
                  <a:schemeClr val="accent2"/>
                </a:solidFill>
              </a:rPr>
              <a:t>Uterine Cancer </a:t>
            </a:r>
            <a:r>
              <a:rPr lang="en-NZ" sz="1200" i="1" dirty="0"/>
              <a:t>(Rosenblatt KA et al. 1995</a:t>
            </a:r>
            <a:r>
              <a:rPr lang="en-NZ" sz="1200" i="1" dirty="0" smtClean="0"/>
              <a:t>)</a:t>
            </a:r>
          </a:p>
          <a:p>
            <a:pPr marL="457200" lvl="1" indent="0">
              <a:buNone/>
            </a:pPr>
            <a:endParaRPr lang="en-NZ" dirty="0"/>
          </a:p>
          <a:p>
            <a:pPr marL="457200" lvl="1" indent="0">
              <a:buNone/>
            </a:pPr>
            <a:r>
              <a:rPr lang="en-NZ" dirty="0">
                <a:solidFill>
                  <a:schemeClr val="accent2"/>
                </a:solidFill>
              </a:rPr>
              <a:t>Ovarian Cancer </a:t>
            </a:r>
            <a:r>
              <a:rPr lang="en-NZ" sz="1200" i="1" dirty="0" smtClean="0"/>
              <a:t>(</a:t>
            </a:r>
            <a:r>
              <a:rPr lang="en-NZ" sz="1200" i="1" dirty="0" err="1" smtClean="0"/>
              <a:t>Ip</a:t>
            </a:r>
            <a:r>
              <a:rPr lang="en-NZ" sz="1200" i="1" dirty="0" smtClean="0"/>
              <a:t> S, Chung M, Raman G et al. 2007)</a:t>
            </a:r>
          </a:p>
          <a:p>
            <a:pPr marL="457200" lvl="1" indent="0">
              <a:buNone/>
            </a:pPr>
            <a:endParaRPr lang="en-NZ" dirty="0"/>
          </a:p>
          <a:p>
            <a:pPr marL="457200" lvl="1" indent="0">
              <a:buNone/>
            </a:pPr>
            <a:r>
              <a:rPr lang="en-NZ" dirty="0" smtClean="0">
                <a:solidFill>
                  <a:schemeClr val="accent2"/>
                </a:solidFill>
              </a:rPr>
              <a:t>Osteoporosis </a:t>
            </a:r>
            <a:r>
              <a:rPr lang="en-NZ" dirty="0" smtClean="0"/>
              <a:t>(</a:t>
            </a:r>
            <a:r>
              <a:rPr lang="en-NZ" sz="1200" i="1" dirty="0" err="1" smtClean="0"/>
              <a:t>Ip</a:t>
            </a:r>
            <a:r>
              <a:rPr lang="en-NZ" sz="1200" i="1" dirty="0" smtClean="0"/>
              <a:t> </a:t>
            </a:r>
            <a:r>
              <a:rPr lang="en-NZ" sz="1200" i="1" dirty="0"/>
              <a:t>S, Chung M, Raman G et al. 2007</a:t>
            </a:r>
            <a:r>
              <a:rPr lang="en-NZ" sz="1200" i="1" dirty="0" smtClean="0"/>
              <a:t>)</a:t>
            </a:r>
          </a:p>
          <a:p>
            <a:pPr marL="457200" lvl="1" indent="0">
              <a:buNone/>
            </a:pPr>
            <a:endParaRPr lang="en-NZ" dirty="0"/>
          </a:p>
          <a:p>
            <a:pPr marL="457200" lvl="1" indent="0">
              <a:buNone/>
            </a:pPr>
            <a:r>
              <a:rPr lang="en-NZ" dirty="0">
                <a:solidFill>
                  <a:schemeClr val="accent2"/>
                </a:solidFill>
              </a:rPr>
              <a:t>Breast Cancer </a:t>
            </a:r>
            <a:r>
              <a:rPr lang="en-NZ" sz="1200" i="1" dirty="0" smtClean="0"/>
              <a:t>(</a:t>
            </a:r>
            <a:r>
              <a:rPr lang="en-NZ" sz="1200" i="1" dirty="0" err="1"/>
              <a:t>Ip</a:t>
            </a:r>
            <a:r>
              <a:rPr lang="en-NZ" sz="1200" i="1" dirty="0"/>
              <a:t> S, Chung M, Raman G et al. 2007</a:t>
            </a:r>
            <a:r>
              <a:rPr lang="en-NZ" sz="1200" i="1" dirty="0" smtClean="0"/>
              <a:t>)</a:t>
            </a:r>
          </a:p>
          <a:p>
            <a:pPr marL="457200" lvl="1" indent="0">
              <a:buNone/>
            </a:pPr>
            <a:endParaRPr lang="en-NZ" dirty="0"/>
          </a:p>
          <a:p>
            <a:pPr marL="457200" lvl="1" indent="0">
              <a:buNone/>
            </a:pPr>
            <a:r>
              <a:rPr lang="en-NZ" dirty="0">
                <a:solidFill>
                  <a:schemeClr val="accent2"/>
                </a:solidFill>
              </a:rPr>
              <a:t>Rheumatoid </a:t>
            </a:r>
            <a:r>
              <a:rPr lang="en-NZ" dirty="0" smtClean="0">
                <a:solidFill>
                  <a:schemeClr val="accent2"/>
                </a:solidFill>
              </a:rPr>
              <a:t>arthritis</a:t>
            </a:r>
            <a:r>
              <a:rPr lang="en-NZ" sz="1800" b="1" baseline="30000" dirty="0">
                <a:solidFill>
                  <a:schemeClr val="accent4"/>
                </a:solidFill>
              </a:rPr>
              <a:t> </a:t>
            </a:r>
            <a:r>
              <a:rPr lang="en-NZ" sz="1800" b="1" baseline="30000" dirty="0" smtClean="0">
                <a:solidFill>
                  <a:schemeClr val="accent4"/>
                </a:solidFill>
              </a:rPr>
              <a:t> </a:t>
            </a:r>
            <a:r>
              <a:rPr lang="en-NZ" sz="1200" i="1" dirty="0" smtClean="0"/>
              <a:t>(</a:t>
            </a:r>
            <a:r>
              <a:rPr lang="en-NZ" sz="1200" i="1" dirty="0" err="1"/>
              <a:t>Pikwer</a:t>
            </a:r>
            <a:r>
              <a:rPr lang="en-NZ" sz="1200" i="1" dirty="0"/>
              <a:t> M, </a:t>
            </a:r>
            <a:r>
              <a:rPr lang="en-NZ" sz="1200" i="1" dirty="0" err="1"/>
              <a:t>Bergstr</a:t>
            </a:r>
            <a:r>
              <a:rPr lang="en-US" sz="1200" i="1" dirty="0" err="1"/>
              <a:t>öm</a:t>
            </a:r>
            <a:r>
              <a:rPr lang="en-US" sz="1200" i="1" dirty="0"/>
              <a:t> U et al. 2008</a:t>
            </a:r>
            <a:r>
              <a:rPr lang="en-US" sz="1200" i="1" dirty="0" smtClean="0"/>
              <a:t>)</a:t>
            </a:r>
            <a:endParaRPr lang="en-US" sz="1200" i="1" dirty="0"/>
          </a:p>
        </p:txBody>
      </p:sp>
      <p:pic>
        <p:nvPicPr>
          <p:cNvPr id="4" name="Picture 3"/>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5985559" y="1567542"/>
            <a:ext cx="2655621" cy="175029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ustDataLst>
      <p:tags r:id="rId1"/>
    </p:custDataLst>
    <p:extLst>
      <p:ext uri="{BB962C8B-B14F-4D97-AF65-F5344CB8AC3E}">
        <p14:creationId xmlns:p14="http://schemas.microsoft.com/office/powerpoint/2010/main" val="1071613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Risks to infant health</a:t>
            </a:r>
            <a:endParaRPr lang="en-NZ" dirty="0"/>
          </a:p>
        </p:txBody>
      </p:sp>
      <p:sp>
        <p:nvSpPr>
          <p:cNvPr id="3" name="Content Placeholder 2"/>
          <p:cNvSpPr>
            <a:spLocks noGrp="1"/>
          </p:cNvSpPr>
          <p:nvPr>
            <p:ph idx="1"/>
          </p:nvPr>
        </p:nvSpPr>
        <p:spPr>
          <a:xfrm>
            <a:off x="376027" y="1337778"/>
            <a:ext cx="6499226" cy="4867078"/>
          </a:xfrm>
        </p:spPr>
        <p:txBody>
          <a:bodyPr/>
          <a:lstStyle/>
          <a:p>
            <a:pPr marL="228600">
              <a:spcAft>
                <a:spcPts val="0"/>
              </a:spcAft>
            </a:pPr>
            <a:r>
              <a:rPr lang="en-GB" b="1" dirty="0" smtClean="0"/>
              <a:t>A formula fed </a:t>
            </a:r>
            <a:r>
              <a:rPr lang="en-GB" b="1" dirty="0"/>
              <a:t>baby is</a:t>
            </a:r>
            <a:r>
              <a:rPr lang="en-GB" b="1" dirty="0" smtClean="0"/>
              <a:t>:</a:t>
            </a:r>
            <a:endParaRPr lang="en-NZ" dirty="0"/>
          </a:p>
          <a:p>
            <a:pPr lvl="0">
              <a:lnSpc>
                <a:spcPct val="150000"/>
              </a:lnSpc>
              <a:buFont typeface="Symbol"/>
              <a:buChar char=""/>
              <a:tabLst>
                <a:tab pos="457200" algn="l"/>
              </a:tabLst>
            </a:pPr>
            <a:r>
              <a:rPr lang="en-GB" dirty="0"/>
              <a:t>five times more likely to go to hospital with </a:t>
            </a:r>
            <a:r>
              <a:rPr lang="en-GB" dirty="0" smtClean="0"/>
              <a:t>diarrhoea</a:t>
            </a:r>
            <a:endParaRPr lang="en-NZ" dirty="0"/>
          </a:p>
          <a:p>
            <a:pPr lvl="0">
              <a:lnSpc>
                <a:spcPct val="150000"/>
              </a:lnSpc>
              <a:buFont typeface="Symbol"/>
              <a:buChar char=""/>
              <a:tabLst>
                <a:tab pos="457200" algn="l"/>
              </a:tabLst>
            </a:pPr>
            <a:r>
              <a:rPr lang="en-GB" dirty="0"/>
              <a:t>twice as likely to go into hospital with a chest infection</a:t>
            </a:r>
            <a:endParaRPr lang="en-NZ" dirty="0"/>
          </a:p>
          <a:p>
            <a:pPr lvl="0">
              <a:lnSpc>
                <a:spcPct val="150000"/>
              </a:lnSpc>
              <a:buFont typeface="Symbol"/>
              <a:buChar char=""/>
              <a:tabLst>
                <a:tab pos="457200" algn="l"/>
              </a:tabLst>
            </a:pPr>
            <a:r>
              <a:rPr lang="en-GB" dirty="0"/>
              <a:t>five times more likely to suffer from a middle ear infection</a:t>
            </a:r>
            <a:endParaRPr lang="en-NZ" dirty="0"/>
          </a:p>
          <a:p>
            <a:pPr lvl="0">
              <a:lnSpc>
                <a:spcPct val="150000"/>
              </a:lnSpc>
              <a:buFont typeface="Symbol"/>
              <a:buChar char=""/>
              <a:tabLst>
                <a:tab pos="457200" algn="l"/>
              </a:tabLst>
            </a:pPr>
            <a:r>
              <a:rPr lang="en-GB" dirty="0"/>
              <a:t>five times as likely to have an infection of their urine</a:t>
            </a:r>
            <a:endParaRPr lang="en-NZ" dirty="0"/>
          </a:p>
          <a:p>
            <a:pPr lvl="0">
              <a:lnSpc>
                <a:spcPct val="150000"/>
              </a:lnSpc>
              <a:buFont typeface="Symbol"/>
              <a:buChar char=""/>
              <a:tabLst>
                <a:tab pos="457200" algn="l"/>
              </a:tabLst>
            </a:pPr>
            <a:r>
              <a:rPr lang="en-GB" dirty="0"/>
              <a:t>twice as likely to develop eczema or a wheeze if they come from an atopic family</a:t>
            </a:r>
            <a:endParaRPr lang="en-NZ" dirty="0"/>
          </a:p>
          <a:p>
            <a:pPr lvl="0">
              <a:lnSpc>
                <a:spcPct val="150000"/>
              </a:lnSpc>
              <a:buFont typeface="Symbol"/>
              <a:buChar char=""/>
              <a:tabLst>
                <a:tab pos="457200" algn="l"/>
              </a:tabLst>
            </a:pPr>
            <a:r>
              <a:rPr lang="en-GB" dirty="0"/>
              <a:t>if premature, twenty times more likely to suffer a rare but serious condition, neonatal necrotising enterocolitis. </a:t>
            </a:r>
            <a:r>
              <a:rPr lang="en-GB" dirty="0" smtClean="0"/>
              <a:t> A </a:t>
            </a:r>
            <a:r>
              <a:rPr lang="en-GB" dirty="0"/>
              <a:t>hundred lives per year could be saved if all babies were fed their mother’s own milk or donor milk</a:t>
            </a:r>
            <a:endParaRPr lang="en-NZ" dirty="0"/>
          </a:p>
          <a:p>
            <a:pPr lvl="0">
              <a:lnSpc>
                <a:spcPct val="150000"/>
              </a:lnSpc>
              <a:buFont typeface="Symbol"/>
              <a:buChar char=""/>
              <a:tabLst>
                <a:tab pos="457200" algn="l"/>
              </a:tabLst>
            </a:pPr>
            <a:r>
              <a:rPr lang="en-GB" dirty="0"/>
              <a:t>more at risk of sudden infant death syndrome</a:t>
            </a:r>
            <a:endParaRPr lang="en-NZ" dirty="0"/>
          </a:p>
          <a:p>
            <a:pPr lvl="0">
              <a:lnSpc>
                <a:spcPct val="150000"/>
              </a:lnSpc>
              <a:buFont typeface="Symbol"/>
              <a:buChar char=""/>
              <a:tabLst>
                <a:tab pos="457200" algn="l"/>
              </a:tabLst>
            </a:pPr>
            <a:r>
              <a:rPr lang="en-GB" dirty="0"/>
              <a:t>more likely to have reduced cognitive development and decreased visual </a:t>
            </a:r>
            <a:r>
              <a:rPr lang="en-GB" dirty="0" smtClean="0"/>
              <a:t>acuity</a:t>
            </a:r>
          </a:p>
          <a:p>
            <a:pPr marL="0" indent="0">
              <a:lnSpc>
                <a:spcPct val="150000"/>
              </a:lnSpc>
              <a:tabLst>
                <a:tab pos="457200" algn="l"/>
              </a:tabLst>
            </a:pPr>
            <a:endParaRPr lang="en-GB" sz="800" i="1" dirty="0" smtClean="0"/>
          </a:p>
          <a:p>
            <a:pPr marL="0" indent="0">
              <a:lnSpc>
                <a:spcPct val="150000"/>
              </a:lnSpc>
              <a:tabLst>
                <a:tab pos="457200" algn="l"/>
              </a:tabLst>
            </a:pPr>
            <a:r>
              <a:rPr lang="en-GB" i="1" dirty="0" smtClean="0"/>
              <a:t>Kramer </a:t>
            </a:r>
            <a:r>
              <a:rPr lang="en-GB" i="1" dirty="0"/>
              <a:t>&amp; </a:t>
            </a:r>
            <a:r>
              <a:rPr lang="en-GB" i="1" dirty="0" err="1" smtClean="0"/>
              <a:t>Kakuma</a:t>
            </a:r>
            <a:endParaRPr lang="en-GB" b="1" baseline="30000" dirty="0" smtClean="0"/>
          </a:p>
          <a:p>
            <a:pPr marL="0" lvl="0" indent="0">
              <a:lnSpc>
                <a:spcPct val="150000"/>
              </a:lnSpc>
              <a:tabLst>
                <a:tab pos="457200" algn="l"/>
              </a:tabLst>
            </a:pPr>
            <a:endParaRPr lang="en-GB" dirty="0"/>
          </a:p>
        </p:txBody>
      </p:sp>
      <p:pic>
        <p:nvPicPr>
          <p:cNvPr id="1026" name="Picture 2"/>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rot="366341">
            <a:off x="6849373" y="1495815"/>
            <a:ext cx="1936091" cy="361102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02771" y="838199"/>
            <a:ext cx="7587342" cy="457200"/>
          </a:xfrm>
          <a:prstGeom prst="rect">
            <a:avLst/>
          </a:prstGeom>
          <a:noFill/>
        </p:spPr>
        <p:txBody>
          <a:bodyPr wrap="none" rtlCol="0">
            <a:noAutofit/>
          </a:bodyPr>
          <a:lstStyle/>
          <a:p>
            <a:r>
              <a:rPr lang="en-GB" b="1" dirty="0">
                <a:solidFill>
                  <a:srgbClr val="000000"/>
                </a:solidFill>
              </a:rPr>
              <a:t>……..  we know that artificial feeding is ‘risky for any baby’ (</a:t>
            </a:r>
            <a:r>
              <a:rPr lang="en-GB" b="1" i="1" dirty="0">
                <a:solidFill>
                  <a:srgbClr val="000000"/>
                </a:solidFill>
              </a:rPr>
              <a:t>Minchin 1998</a:t>
            </a:r>
            <a:r>
              <a:rPr lang="en-GB" b="1" dirty="0">
                <a:solidFill>
                  <a:srgbClr val="000000"/>
                </a:solidFill>
              </a:rPr>
              <a:t>)</a:t>
            </a:r>
            <a:endParaRPr lang="en-GB" sz="1400" b="1" dirty="0">
              <a:solidFill>
                <a:srgbClr val="000000"/>
              </a:solidFill>
            </a:endParaRPr>
          </a:p>
        </p:txBody>
      </p:sp>
    </p:spTree>
    <p:custDataLst>
      <p:tags r:id="rId1"/>
    </p:custDataLst>
    <p:extLst>
      <p:ext uri="{BB962C8B-B14F-4D97-AF65-F5344CB8AC3E}">
        <p14:creationId xmlns:p14="http://schemas.microsoft.com/office/powerpoint/2010/main" val="5190510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Exclusive Breastfeeding</a:t>
            </a:r>
            <a:endParaRPr lang="en-NZ" dirty="0"/>
          </a:p>
        </p:txBody>
      </p:sp>
      <p:sp>
        <p:nvSpPr>
          <p:cNvPr id="3" name="Rectangle 2"/>
          <p:cNvSpPr/>
          <p:nvPr/>
        </p:nvSpPr>
        <p:spPr>
          <a:xfrm>
            <a:off x="1992702" y="1759789"/>
            <a:ext cx="4865298" cy="3293209"/>
          </a:xfrm>
          <a:prstGeom prst="rect">
            <a:avLst/>
          </a:prstGeom>
          <a:solidFill>
            <a:schemeClr val="bg1">
              <a:lumMod val="85000"/>
            </a:schemeClr>
          </a:solidFill>
        </p:spPr>
        <p:txBody>
          <a:bodyPr wrap="square">
            <a:spAutoFit/>
          </a:bodyPr>
          <a:lstStyle/>
          <a:p>
            <a:r>
              <a:rPr lang="en-AU" dirty="0">
                <a:solidFill>
                  <a:srgbClr val="000000"/>
                </a:solidFill>
              </a:rPr>
              <a:t>“When comparisons are being made with breastmilk, an appeal of ‘no contest’ should be recognised. Natural selection is an optimising process, and the controlled trial for breastmilk, with human survivability as the outcome measure, has been in progress for a minimum of 240,000 years – or 8000 generations”</a:t>
            </a:r>
            <a:endParaRPr lang="en-NZ" dirty="0">
              <a:solidFill>
                <a:srgbClr val="000000"/>
              </a:solidFill>
            </a:endParaRPr>
          </a:p>
          <a:p>
            <a:r>
              <a:rPr lang="en-AU" dirty="0">
                <a:solidFill>
                  <a:srgbClr val="000000"/>
                </a:solidFill>
              </a:rPr>
              <a:t> </a:t>
            </a:r>
            <a:endParaRPr lang="en-NZ" dirty="0">
              <a:solidFill>
                <a:srgbClr val="000000"/>
              </a:solidFill>
            </a:endParaRPr>
          </a:p>
          <a:p>
            <a:r>
              <a:rPr lang="en-AU" dirty="0">
                <a:solidFill>
                  <a:srgbClr val="000000"/>
                </a:solidFill>
              </a:rPr>
              <a:t> </a:t>
            </a:r>
            <a:endParaRPr lang="en-NZ" dirty="0">
              <a:solidFill>
                <a:srgbClr val="000000"/>
              </a:solidFill>
            </a:endParaRPr>
          </a:p>
          <a:p>
            <a:r>
              <a:rPr lang="en-AU" dirty="0">
                <a:solidFill>
                  <a:srgbClr val="000000"/>
                </a:solidFill>
              </a:rPr>
              <a:t>                                  Dr </a:t>
            </a:r>
            <a:r>
              <a:rPr lang="en-NZ" dirty="0">
                <a:solidFill>
                  <a:srgbClr val="000000"/>
                </a:solidFill>
              </a:rPr>
              <a:t>Mike </a:t>
            </a:r>
            <a:r>
              <a:rPr lang="en-NZ" dirty="0" err="1">
                <a:solidFill>
                  <a:srgbClr val="000000"/>
                </a:solidFill>
              </a:rPr>
              <a:t>Woolridge</a:t>
            </a:r>
            <a:r>
              <a:rPr lang="en-NZ" dirty="0">
                <a:solidFill>
                  <a:srgbClr val="000000"/>
                </a:solidFill>
              </a:rPr>
              <a:t> </a:t>
            </a:r>
          </a:p>
          <a:p>
            <a:pPr algn="r"/>
            <a:r>
              <a:rPr lang="en-NZ" sz="1200" i="1" dirty="0">
                <a:solidFill>
                  <a:srgbClr val="000000"/>
                </a:solidFill>
              </a:rPr>
              <a:t>(Senior Lecturer in Infant Feeding at the School of Healthcare, Faculty of Medicine &amp; Health, University of Leeds)  </a:t>
            </a:r>
          </a:p>
        </p:txBody>
      </p:sp>
    </p:spTree>
    <p:custDataLst>
      <p:tags r:id="rId1"/>
    </p:custDataLst>
    <p:extLst>
      <p:ext uri="{BB962C8B-B14F-4D97-AF65-F5344CB8AC3E}">
        <p14:creationId xmlns:p14="http://schemas.microsoft.com/office/powerpoint/2010/main" val="3654332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References</a:t>
            </a:r>
            <a:endParaRPr lang="en-NZ" dirty="0"/>
          </a:p>
        </p:txBody>
      </p:sp>
      <p:sp>
        <p:nvSpPr>
          <p:cNvPr id="4" name="TextBox 3"/>
          <p:cNvSpPr txBox="1"/>
          <p:nvPr/>
        </p:nvSpPr>
        <p:spPr>
          <a:xfrm>
            <a:off x="181155" y="776376"/>
            <a:ext cx="8647981" cy="5598543"/>
          </a:xfrm>
          <a:prstGeom prst="rect">
            <a:avLst/>
          </a:prstGeom>
          <a:noFill/>
        </p:spPr>
        <p:txBody>
          <a:bodyPr wrap="square" rtlCol="0">
            <a:noAutofit/>
          </a:bodyPr>
          <a:lstStyle/>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4"/>
              </a:rPr>
              <a:t>‘Optimal duration of exclusive breastfeeding (Review)’</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Kramer MS and </a:t>
            </a:r>
            <a:r>
              <a:rPr lang="en-NZ" sz="1200" i="1" dirty="0" err="1">
                <a:solidFill>
                  <a:srgbClr val="000000"/>
                </a:solidFill>
                <a:latin typeface="Verdana" pitchFamily="34" charset="0"/>
                <a:ea typeface="Verdana" pitchFamily="34" charset="0"/>
                <a:cs typeface="Verdana" pitchFamily="34" charset="0"/>
              </a:rPr>
              <a:t>Kakuma</a:t>
            </a:r>
            <a:r>
              <a:rPr lang="en-NZ" sz="1200" i="1" dirty="0">
                <a:solidFill>
                  <a:srgbClr val="000000"/>
                </a:solidFill>
                <a:latin typeface="Verdana" pitchFamily="34" charset="0"/>
                <a:ea typeface="Verdana" pitchFamily="34" charset="0"/>
                <a:cs typeface="Verdana" pitchFamily="34" charset="0"/>
              </a:rPr>
              <a:t> R. The Cochrane Collaboration. 2009</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5"/>
              </a:rPr>
              <a:t>‘The Optimal Duration of Exclusive Breastfeeding’</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Report of an Expert Consultation. Geneva, Switzerland. 28-30 March 2001</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6"/>
              </a:rPr>
              <a:t>‘Weaning as a Natural Process’</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Brylin</a:t>
            </a:r>
            <a:r>
              <a:rPr lang="en-NZ" sz="1200" i="1"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Highton</a:t>
            </a:r>
            <a:r>
              <a:rPr lang="en-NZ" sz="1200" i="1" dirty="0">
                <a:solidFill>
                  <a:srgbClr val="000000"/>
                </a:solidFill>
                <a:latin typeface="Verdana" pitchFamily="34" charset="0"/>
                <a:ea typeface="Verdana" pitchFamily="34" charset="0"/>
                <a:cs typeface="Verdana" pitchFamily="34" charset="0"/>
              </a:rPr>
              <a:t>; LEAVEN, </a:t>
            </a:r>
            <a:r>
              <a:rPr lang="en-NZ" sz="1200" i="1" dirty="0" err="1">
                <a:solidFill>
                  <a:srgbClr val="000000"/>
                </a:solidFill>
                <a:latin typeface="Verdana" pitchFamily="34" charset="0"/>
                <a:ea typeface="Verdana" pitchFamily="34" charset="0"/>
                <a:cs typeface="Verdana" pitchFamily="34" charset="0"/>
              </a:rPr>
              <a:t>Vol</a:t>
            </a:r>
            <a:r>
              <a:rPr lang="en-NZ" sz="1200" i="1" dirty="0">
                <a:solidFill>
                  <a:srgbClr val="000000"/>
                </a:solidFill>
                <a:latin typeface="Verdana" pitchFamily="34" charset="0"/>
                <a:ea typeface="Verdana" pitchFamily="34" charset="0"/>
                <a:cs typeface="Verdana" pitchFamily="34" charset="0"/>
              </a:rPr>
              <a:t> 36, No 6. Dec/Jan 2001, p.112-114</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7"/>
              </a:rPr>
              <a:t>‘Influence of breast feeding on subsequent reactivity to a related renal allograft’</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Kois</a:t>
            </a:r>
            <a:r>
              <a:rPr lang="en-NZ" sz="1200" i="1" dirty="0">
                <a:solidFill>
                  <a:srgbClr val="000000"/>
                </a:solidFill>
                <a:latin typeface="Verdana" pitchFamily="34" charset="0"/>
                <a:ea typeface="Verdana" pitchFamily="34" charset="0"/>
                <a:cs typeface="Verdana" pitchFamily="34" charset="0"/>
              </a:rPr>
              <a:t> WE, Campbell DA </a:t>
            </a:r>
            <a:r>
              <a:rPr lang="en-NZ" sz="1200" i="1" dirty="0" err="1">
                <a:solidFill>
                  <a:srgbClr val="000000"/>
                </a:solidFill>
                <a:latin typeface="Verdana" pitchFamily="34" charset="0"/>
                <a:ea typeface="Verdana" pitchFamily="34" charset="0"/>
                <a:cs typeface="Verdana" pitchFamily="34" charset="0"/>
              </a:rPr>
              <a:t>Jr</a:t>
            </a:r>
            <a:r>
              <a:rPr lang="en-NZ" sz="1200" i="1"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Lorber</a:t>
            </a:r>
            <a:r>
              <a:rPr lang="en-NZ" sz="1200" i="1" dirty="0">
                <a:solidFill>
                  <a:srgbClr val="000000"/>
                </a:solidFill>
                <a:latin typeface="Verdana" pitchFamily="34" charset="0"/>
                <a:ea typeface="Verdana" pitchFamily="34" charset="0"/>
                <a:cs typeface="Verdana" pitchFamily="34" charset="0"/>
              </a:rPr>
              <a:t> MI, </a:t>
            </a:r>
            <a:r>
              <a:rPr lang="en-NZ" sz="1200" i="1" dirty="0" err="1">
                <a:solidFill>
                  <a:srgbClr val="000000"/>
                </a:solidFill>
                <a:latin typeface="Verdana" pitchFamily="34" charset="0"/>
                <a:ea typeface="Verdana" pitchFamily="34" charset="0"/>
                <a:cs typeface="Verdana" pitchFamily="34" charset="0"/>
              </a:rPr>
              <a:t>Sweeton</a:t>
            </a:r>
            <a:r>
              <a:rPr lang="en-NZ" sz="1200" i="1" dirty="0">
                <a:solidFill>
                  <a:srgbClr val="000000"/>
                </a:solidFill>
                <a:latin typeface="Verdana" pitchFamily="34" charset="0"/>
                <a:ea typeface="Verdana" pitchFamily="34" charset="0"/>
                <a:cs typeface="Verdana" pitchFamily="34" charset="0"/>
              </a:rPr>
              <a:t> JC, Dafoe DC. J </a:t>
            </a:r>
            <a:r>
              <a:rPr lang="en-NZ" sz="1200" i="1" dirty="0" err="1">
                <a:solidFill>
                  <a:srgbClr val="000000"/>
                </a:solidFill>
                <a:latin typeface="Verdana" pitchFamily="34" charset="0"/>
                <a:ea typeface="Verdana" pitchFamily="34" charset="0"/>
                <a:cs typeface="Verdana" pitchFamily="34" charset="0"/>
              </a:rPr>
              <a:t>Surg</a:t>
            </a:r>
            <a:r>
              <a:rPr lang="en-NZ" sz="1200" i="1" dirty="0">
                <a:solidFill>
                  <a:srgbClr val="000000"/>
                </a:solidFill>
                <a:latin typeface="Verdana" pitchFamily="34" charset="0"/>
                <a:ea typeface="Verdana" pitchFamily="34" charset="0"/>
                <a:cs typeface="Verdana" pitchFamily="34" charset="0"/>
              </a:rPr>
              <a:t> Res 1984 Aug;37(2):89-93</a:t>
            </a:r>
            <a:endParaRPr lang="en-NZ" sz="1200" i="1" dirty="0">
              <a:solidFill>
                <a:srgbClr val="000000"/>
              </a:solidFill>
              <a:latin typeface="Verdana" pitchFamily="34" charset="0"/>
              <a:ea typeface="Verdana" pitchFamily="34" charset="0"/>
              <a:cs typeface="Verdana" pitchFamily="34" charset="0"/>
              <a:hlinkClick r:id="rId8"/>
            </a:endParaRP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8"/>
              </a:rPr>
              <a:t>‘The Effect of Breast-milk on Newborn Gut Maturation’</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Marie </a:t>
            </a:r>
            <a:r>
              <a:rPr lang="en-NZ" sz="1200" i="1" dirty="0" err="1">
                <a:solidFill>
                  <a:srgbClr val="000000"/>
                </a:solidFill>
                <a:latin typeface="Verdana" pitchFamily="34" charset="0"/>
                <a:ea typeface="Verdana" pitchFamily="34" charset="0"/>
                <a:cs typeface="Verdana" pitchFamily="34" charset="0"/>
              </a:rPr>
              <a:t>Bosco</a:t>
            </a:r>
            <a:r>
              <a:rPr lang="en-NZ" sz="1200" i="1"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Fitgerald</a:t>
            </a:r>
            <a:r>
              <a:rPr lang="en-NZ" sz="1200" i="1" dirty="0">
                <a:solidFill>
                  <a:srgbClr val="000000"/>
                </a:solidFill>
                <a:latin typeface="Verdana" pitchFamily="34" charset="0"/>
                <a:ea typeface="Verdana" pitchFamily="34" charset="0"/>
                <a:cs typeface="Verdana" pitchFamily="34" charset="0"/>
              </a:rPr>
              <a:t> Health Education </a:t>
            </a:r>
            <a:r>
              <a:rPr lang="en-NZ" sz="1200" i="1" dirty="0" err="1">
                <a:solidFill>
                  <a:srgbClr val="000000"/>
                </a:solidFill>
                <a:latin typeface="Verdana" pitchFamily="34" charset="0"/>
                <a:ea typeface="Verdana" pitchFamily="34" charset="0"/>
                <a:cs typeface="Verdana" pitchFamily="34" charset="0"/>
              </a:rPr>
              <a:t>Assoc</a:t>
            </a:r>
            <a:r>
              <a:rPr lang="en-NZ" sz="1200" i="1"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Inc</a:t>
            </a:r>
            <a:endParaRPr lang="en-NZ" sz="1200" i="1" dirty="0">
              <a:solidFill>
                <a:srgbClr val="000000"/>
              </a:solidFill>
              <a:latin typeface="Verdana" pitchFamily="34" charset="0"/>
              <a:ea typeface="Verdana" pitchFamily="34" charset="0"/>
              <a:cs typeface="Verdana" pitchFamily="34" charset="0"/>
            </a:endParaRPr>
          </a:p>
          <a:p>
            <a:pPr marL="342900" indent="-342900">
              <a:spcAft>
                <a:spcPts val="600"/>
              </a:spcAft>
              <a:buFont typeface="+mj-lt"/>
              <a:buAutoNum type="arabicPeriod"/>
            </a:pPr>
            <a:r>
              <a:rPr lang="en-US" sz="1200" dirty="0">
                <a:solidFill>
                  <a:srgbClr val="000000"/>
                </a:solidFill>
                <a:latin typeface="Verdana" pitchFamily="34" charset="0"/>
                <a:ea typeface="Verdana" pitchFamily="34" charset="0"/>
                <a:cs typeface="Verdana" pitchFamily="34" charset="0"/>
                <a:hlinkClick r:id="rId9"/>
              </a:rPr>
              <a:t>‘Supplementation of the Breastfed Baby “Just One Bottle Won’t Hurt” – or Will It?’</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Marsha Walker</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10"/>
              </a:rPr>
              <a:t>‘Volume and Frequency of </a:t>
            </a:r>
            <a:r>
              <a:rPr lang="en-NZ" sz="1200" dirty="0" err="1">
                <a:solidFill>
                  <a:srgbClr val="000000"/>
                </a:solidFill>
                <a:latin typeface="Verdana" pitchFamily="34" charset="0"/>
                <a:ea typeface="Verdana" pitchFamily="34" charset="0"/>
                <a:cs typeface="Verdana" pitchFamily="34" charset="0"/>
                <a:hlinkClick r:id="rId10"/>
              </a:rPr>
              <a:t>Breastfeedings</a:t>
            </a:r>
            <a:r>
              <a:rPr lang="en-NZ" sz="1200" dirty="0">
                <a:solidFill>
                  <a:srgbClr val="000000"/>
                </a:solidFill>
                <a:latin typeface="Verdana" pitchFamily="34" charset="0"/>
                <a:ea typeface="Verdana" pitchFamily="34" charset="0"/>
                <a:cs typeface="Verdana" pitchFamily="34" charset="0"/>
                <a:hlinkClick r:id="rId10"/>
              </a:rPr>
              <a:t> and Fat Content of Breast Milk Throughout the day’</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Kent JC, </a:t>
            </a:r>
            <a:r>
              <a:rPr lang="en-NZ" sz="1200" i="1" dirty="0" err="1">
                <a:solidFill>
                  <a:srgbClr val="000000"/>
                </a:solidFill>
                <a:latin typeface="Verdana" pitchFamily="34" charset="0"/>
                <a:ea typeface="Verdana" pitchFamily="34" charset="0"/>
                <a:cs typeface="Verdana" pitchFamily="34" charset="0"/>
              </a:rPr>
              <a:t>Mitoulas</a:t>
            </a:r>
            <a:r>
              <a:rPr lang="en-NZ" sz="1200" i="1" dirty="0">
                <a:solidFill>
                  <a:srgbClr val="000000"/>
                </a:solidFill>
                <a:latin typeface="Verdana" pitchFamily="34" charset="0"/>
                <a:ea typeface="Verdana" pitchFamily="34" charset="0"/>
                <a:cs typeface="Verdana" pitchFamily="34" charset="0"/>
              </a:rPr>
              <a:t> LR, </a:t>
            </a:r>
            <a:r>
              <a:rPr lang="en-NZ" sz="1200" i="1" dirty="0" err="1">
                <a:solidFill>
                  <a:srgbClr val="000000"/>
                </a:solidFill>
                <a:latin typeface="Verdana" pitchFamily="34" charset="0"/>
                <a:ea typeface="Verdana" pitchFamily="34" charset="0"/>
                <a:cs typeface="Verdana" pitchFamily="34" charset="0"/>
              </a:rPr>
              <a:t>Cregan</a:t>
            </a:r>
            <a:r>
              <a:rPr lang="en-NZ" sz="1200" i="1" dirty="0">
                <a:solidFill>
                  <a:srgbClr val="000000"/>
                </a:solidFill>
                <a:latin typeface="Verdana" pitchFamily="34" charset="0"/>
                <a:ea typeface="Verdana" pitchFamily="34" charset="0"/>
                <a:cs typeface="Verdana" pitchFamily="34" charset="0"/>
              </a:rPr>
              <a:t> MD, Ramsay DT, Doherty DA, Hartmann PE. </a:t>
            </a:r>
            <a:r>
              <a:rPr lang="en-NZ" sz="1200" i="1" dirty="0" err="1">
                <a:solidFill>
                  <a:srgbClr val="000000"/>
                </a:solidFill>
                <a:latin typeface="Verdana" pitchFamily="34" charset="0"/>
                <a:ea typeface="Verdana" pitchFamily="34" charset="0"/>
                <a:cs typeface="Verdana" pitchFamily="34" charset="0"/>
              </a:rPr>
              <a:t>Pediatrics</a:t>
            </a:r>
            <a:r>
              <a:rPr lang="en-NZ" sz="1200" i="1" dirty="0">
                <a:solidFill>
                  <a:srgbClr val="000000"/>
                </a:solidFill>
                <a:latin typeface="Verdana" pitchFamily="34" charset="0"/>
                <a:ea typeface="Verdana" pitchFamily="34" charset="0"/>
                <a:cs typeface="Verdana" pitchFamily="34" charset="0"/>
              </a:rPr>
              <a:t> 2006;117;e387</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11"/>
              </a:rPr>
              <a:t>‘Premature Delivery Influences the Immunological Composition of Colostrum and Transitional and Mature Human Milk’</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Castellote</a:t>
            </a:r>
            <a:r>
              <a:rPr lang="en-NZ" sz="1200" i="1" dirty="0">
                <a:solidFill>
                  <a:srgbClr val="000000"/>
                </a:solidFill>
                <a:latin typeface="Verdana" pitchFamily="34" charset="0"/>
                <a:ea typeface="Verdana" pitchFamily="34" charset="0"/>
                <a:cs typeface="Verdana" pitchFamily="34" charset="0"/>
              </a:rPr>
              <a:t> C, </a:t>
            </a:r>
            <a:r>
              <a:rPr lang="en-NZ" sz="1200" i="1" dirty="0" err="1">
                <a:solidFill>
                  <a:srgbClr val="000000"/>
                </a:solidFill>
                <a:latin typeface="Verdana" pitchFamily="34" charset="0"/>
                <a:ea typeface="Verdana" pitchFamily="34" charset="0"/>
                <a:cs typeface="Verdana" pitchFamily="34" charset="0"/>
              </a:rPr>
              <a:t>Casillas</a:t>
            </a:r>
            <a:r>
              <a:rPr lang="en-NZ" sz="1200" i="1" dirty="0">
                <a:solidFill>
                  <a:srgbClr val="000000"/>
                </a:solidFill>
                <a:latin typeface="Verdana" pitchFamily="34" charset="0"/>
                <a:ea typeface="Verdana" pitchFamily="34" charset="0"/>
                <a:cs typeface="Verdana" pitchFamily="34" charset="0"/>
              </a:rPr>
              <a:t> R, </a:t>
            </a:r>
            <a:r>
              <a:rPr lang="en-NZ" sz="1200" i="1" dirty="0" err="1">
                <a:solidFill>
                  <a:srgbClr val="000000"/>
                </a:solidFill>
                <a:latin typeface="Verdana" pitchFamily="34" charset="0"/>
                <a:ea typeface="Verdana" pitchFamily="34" charset="0"/>
                <a:cs typeface="Verdana" pitchFamily="34" charset="0"/>
              </a:rPr>
              <a:t>Ramírez</a:t>
            </a:r>
            <a:r>
              <a:rPr lang="en-NZ" sz="1200" i="1" dirty="0">
                <a:solidFill>
                  <a:srgbClr val="000000"/>
                </a:solidFill>
                <a:latin typeface="Verdana" pitchFamily="34" charset="0"/>
                <a:ea typeface="Verdana" pitchFamily="34" charset="0"/>
                <a:cs typeface="Verdana" pitchFamily="34" charset="0"/>
              </a:rPr>
              <a:t>-Santana, Pérez-Cano FJ, Castell M, </a:t>
            </a:r>
            <a:r>
              <a:rPr lang="en-NZ" sz="1200" i="1" dirty="0" err="1">
                <a:solidFill>
                  <a:srgbClr val="000000"/>
                </a:solidFill>
                <a:latin typeface="Verdana" pitchFamily="34" charset="0"/>
                <a:ea typeface="Verdana" pitchFamily="34" charset="0"/>
                <a:cs typeface="Verdana" pitchFamily="34" charset="0"/>
              </a:rPr>
              <a:t>Moretones</a:t>
            </a:r>
            <a:r>
              <a:rPr lang="en-NZ" sz="1200" i="1" dirty="0">
                <a:solidFill>
                  <a:srgbClr val="000000"/>
                </a:solidFill>
                <a:latin typeface="Verdana" pitchFamily="34" charset="0"/>
                <a:ea typeface="Verdana" pitchFamily="34" charset="0"/>
                <a:cs typeface="Verdana" pitchFamily="34" charset="0"/>
              </a:rPr>
              <a:t> MG, </a:t>
            </a:r>
            <a:r>
              <a:rPr lang="en-NZ" sz="1200" i="1" dirty="0" err="1">
                <a:solidFill>
                  <a:srgbClr val="000000"/>
                </a:solidFill>
                <a:latin typeface="Verdana" pitchFamily="34" charset="0"/>
                <a:ea typeface="Verdana" pitchFamily="34" charset="0"/>
                <a:cs typeface="Verdana" pitchFamily="34" charset="0"/>
              </a:rPr>
              <a:t>López-Sabater</a:t>
            </a:r>
            <a:r>
              <a:rPr lang="en-NZ" sz="1200" i="1"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Franch</a:t>
            </a:r>
            <a:r>
              <a:rPr lang="en-NZ" sz="1200" i="1" dirty="0">
                <a:solidFill>
                  <a:srgbClr val="000000"/>
                </a:solidFill>
                <a:latin typeface="Verdana" pitchFamily="34" charset="0"/>
                <a:ea typeface="Verdana" pitchFamily="34" charset="0"/>
                <a:cs typeface="Verdana" pitchFamily="34" charset="0"/>
              </a:rPr>
              <a:t> À. American Society for Nutrition 2011.</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12"/>
              </a:rPr>
              <a:t>‘Differential transfer of dietary flavour compounds into human breast milk’</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Hausner</a:t>
            </a:r>
            <a:r>
              <a:rPr lang="en-NZ" sz="1200" i="1" dirty="0">
                <a:solidFill>
                  <a:srgbClr val="000000"/>
                </a:solidFill>
                <a:latin typeface="Verdana" pitchFamily="34" charset="0"/>
                <a:ea typeface="Verdana" pitchFamily="34" charset="0"/>
                <a:cs typeface="Verdana" pitchFamily="34" charset="0"/>
              </a:rPr>
              <a:t> H, </a:t>
            </a:r>
            <a:r>
              <a:rPr lang="en-NZ" sz="1200" i="1" dirty="0" err="1">
                <a:solidFill>
                  <a:srgbClr val="000000"/>
                </a:solidFill>
                <a:latin typeface="Verdana" pitchFamily="34" charset="0"/>
                <a:ea typeface="Verdana" pitchFamily="34" charset="0"/>
                <a:cs typeface="Verdana" pitchFamily="34" charset="0"/>
              </a:rPr>
              <a:t>Bredie</a:t>
            </a:r>
            <a:r>
              <a:rPr lang="en-NZ" sz="1200" i="1" dirty="0">
                <a:solidFill>
                  <a:srgbClr val="000000"/>
                </a:solidFill>
                <a:latin typeface="Verdana" pitchFamily="34" charset="0"/>
                <a:ea typeface="Verdana" pitchFamily="34" charset="0"/>
                <a:cs typeface="Verdana" pitchFamily="34" charset="0"/>
              </a:rPr>
              <a:t> WL, </a:t>
            </a:r>
            <a:r>
              <a:rPr lang="en-NZ" sz="1200" i="1" dirty="0" err="1">
                <a:solidFill>
                  <a:srgbClr val="000000"/>
                </a:solidFill>
                <a:latin typeface="Verdana" pitchFamily="34" charset="0"/>
                <a:ea typeface="Verdana" pitchFamily="34" charset="0"/>
                <a:cs typeface="Verdana" pitchFamily="34" charset="0"/>
              </a:rPr>
              <a:t>Mølgaard</a:t>
            </a:r>
            <a:r>
              <a:rPr lang="en-NZ" sz="1200" i="1" dirty="0">
                <a:solidFill>
                  <a:srgbClr val="000000"/>
                </a:solidFill>
                <a:latin typeface="Verdana" pitchFamily="34" charset="0"/>
                <a:ea typeface="Verdana" pitchFamily="34" charset="0"/>
                <a:cs typeface="Verdana" pitchFamily="34" charset="0"/>
              </a:rPr>
              <a:t> C, Petersen MA, </a:t>
            </a:r>
            <a:r>
              <a:rPr lang="en-NZ" sz="1200" i="1" dirty="0" err="1">
                <a:solidFill>
                  <a:srgbClr val="000000"/>
                </a:solidFill>
                <a:latin typeface="Verdana" pitchFamily="34" charset="0"/>
                <a:ea typeface="Verdana" pitchFamily="34" charset="0"/>
                <a:cs typeface="Verdana" pitchFamily="34" charset="0"/>
              </a:rPr>
              <a:t>Møller</a:t>
            </a:r>
            <a:r>
              <a:rPr lang="en-NZ" sz="1200" i="1" dirty="0">
                <a:solidFill>
                  <a:srgbClr val="000000"/>
                </a:solidFill>
                <a:latin typeface="Verdana" pitchFamily="34" charset="0"/>
                <a:ea typeface="Verdana" pitchFamily="34" charset="0"/>
                <a:cs typeface="Verdana" pitchFamily="34" charset="0"/>
              </a:rPr>
              <a:t> P. </a:t>
            </a:r>
            <a:r>
              <a:rPr lang="en-NZ" sz="1200" i="1" dirty="0" err="1">
                <a:solidFill>
                  <a:srgbClr val="000000"/>
                </a:solidFill>
                <a:latin typeface="Verdana" pitchFamily="34" charset="0"/>
                <a:ea typeface="Verdana" pitchFamily="34" charset="0"/>
                <a:cs typeface="Verdana" pitchFamily="34" charset="0"/>
              </a:rPr>
              <a:t>Physiol</a:t>
            </a:r>
            <a:r>
              <a:rPr lang="en-NZ" sz="1200" i="1"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Behav</a:t>
            </a:r>
            <a:r>
              <a:rPr lang="en-NZ" sz="1200" i="1" dirty="0">
                <a:solidFill>
                  <a:srgbClr val="000000"/>
                </a:solidFill>
                <a:latin typeface="Verdana" pitchFamily="34" charset="0"/>
                <a:ea typeface="Verdana" pitchFamily="34" charset="0"/>
                <a:cs typeface="Verdana" pitchFamily="34" charset="0"/>
              </a:rPr>
              <a:t>. 2008 Sep 3;95(1-2):118-24</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13"/>
              </a:rPr>
              <a:t>‘Bacterial Imprinting of the Neonatal Immune System: Lessons From Maternal Cells?’</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Perez PF, </a:t>
            </a:r>
            <a:r>
              <a:rPr lang="en-NZ" sz="1200" i="1" dirty="0" err="1">
                <a:solidFill>
                  <a:srgbClr val="000000"/>
                </a:solidFill>
                <a:latin typeface="Verdana" pitchFamily="34" charset="0"/>
                <a:ea typeface="Verdana" pitchFamily="34" charset="0"/>
                <a:cs typeface="Verdana" pitchFamily="34" charset="0"/>
              </a:rPr>
              <a:t>Dorè</a:t>
            </a:r>
            <a:r>
              <a:rPr lang="en-NZ" sz="1200" i="1" dirty="0">
                <a:solidFill>
                  <a:srgbClr val="000000"/>
                </a:solidFill>
                <a:latin typeface="Verdana" pitchFamily="34" charset="0"/>
                <a:ea typeface="Verdana" pitchFamily="34" charset="0"/>
                <a:cs typeface="Verdana" pitchFamily="34" charset="0"/>
              </a:rPr>
              <a:t> J, </a:t>
            </a:r>
            <a:r>
              <a:rPr lang="en-NZ" sz="1200" i="1" dirty="0" err="1">
                <a:solidFill>
                  <a:srgbClr val="000000"/>
                </a:solidFill>
                <a:latin typeface="Verdana" pitchFamily="34" charset="0"/>
                <a:ea typeface="Verdana" pitchFamily="34" charset="0"/>
                <a:cs typeface="Verdana" pitchFamily="34" charset="0"/>
              </a:rPr>
              <a:t>Leclere</a:t>
            </a:r>
            <a:r>
              <a:rPr lang="en-NZ" sz="1200" i="1" dirty="0">
                <a:solidFill>
                  <a:srgbClr val="000000"/>
                </a:solidFill>
                <a:latin typeface="Verdana" pitchFamily="34" charset="0"/>
                <a:ea typeface="Verdana" pitchFamily="34" charset="0"/>
                <a:cs typeface="Verdana" pitchFamily="34" charset="0"/>
              </a:rPr>
              <a:t> M, </a:t>
            </a:r>
            <a:r>
              <a:rPr lang="en-NZ" sz="1200" i="1" dirty="0" err="1">
                <a:solidFill>
                  <a:srgbClr val="000000"/>
                </a:solidFill>
                <a:latin typeface="Verdana" pitchFamily="34" charset="0"/>
                <a:ea typeface="Verdana" pitchFamily="34" charset="0"/>
                <a:cs typeface="Verdana" pitchFamily="34" charset="0"/>
              </a:rPr>
              <a:t>Levenez</a:t>
            </a:r>
            <a:r>
              <a:rPr lang="en-NZ" sz="1200" i="1" dirty="0">
                <a:solidFill>
                  <a:srgbClr val="000000"/>
                </a:solidFill>
                <a:latin typeface="Verdana" pitchFamily="34" charset="0"/>
                <a:ea typeface="Verdana" pitchFamily="34" charset="0"/>
                <a:cs typeface="Verdana" pitchFamily="34" charset="0"/>
              </a:rPr>
              <a:t> F, </a:t>
            </a:r>
            <a:r>
              <a:rPr lang="en-NZ" sz="1200" i="1" dirty="0" err="1">
                <a:solidFill>
                  <a:srgbClr val="000000"/>
                </a:solidFill>
                <a:latin typeface="Verdana" pitchFamily="34" charset="0"/>
                <a:ea typeface="Verdana" pitchFamily="34" charset="0"/>
                <a:cs typeface="Verdana" pitchFamily="34" charset="0"/>
              </a:rPr>
              <a:t>Benyacoub</a:t>
            </a:r>
            <a:r>
              <a:rPr lang="en-NZ" sz="1200" i="1" dirty="0">
                <a:solidFill>
                  <a:srgbClr val="000000"/>
                </a:solidFill>
                <a:latin typeface="Verdana" pitchFamily="34" charset="0"/>
                <a:ea typeface="Verdana" pitchFamily="34" charset="0"/>
                <a:cs typeface="Verdana" pitchFamily="34" charset="0"/>
              </a:rPr>
              <a:t> J, </a:t>
            </a:r>
            <a:r>
              <a:rPr lang="en-NZ" sz="1200" i="1" dirty="0" err="1">
                <a:solidFill>
                  <a:srgbClr val="000000"/>
                </a:solidFill>
                <a:latin typeface="Verdana" pitchFamily="34" charset="0"/>
                <a:ea typeface="Verdana" pitchFamily="34" charset="0"/>
                <a:cs typeface="Verdana" pitchFamily="34" charset="0"/>
              </a:rPr>
              <a:t>Serrant</a:t>
            </a:r>
            <a:r>
              <a:rPr lang="en-NZ" sz="1200" i="1" dirty="0">
                <a:solidFill>
                  <a:srgbClr val="000000"/>
                </a:solidFill>
                <a:latin typeface="Verdana" pitchFamily="34" charset="0"/>
                <a:ea typeface="Verdana" pitchFamily="34" charset="0"/>
                <a:cs typeface="Verdana" pitchFamily="34" charset="0"/>
              </a:rPr>
              <a:t> P, Segura-</a:t>
            </a:r>
            <a:r>
              <a:rPr lang="en-NZ" sz="1200" i="1" dirty="0" err="1">
                <a:solidFill>
                  <a:srgbClr val="000000"/>
                </a:solidFill>
                <a:latin typeface="Verdana" pitchFamily="34" charset="0"/>
                <a:ea typeface="Verdana" pitchFamily="34" charset="0"/>
                <a:cs typeface="Verdana" pitchFamily="34" charset="0"/>
              </a:rPr>
              <a:t>Roggero</a:t>
            </a:r>
            <a:r>
              <a:rPr lang="en-NZ" sz="1200" i="1" dirty="0">
                <a:solidFill>
                  <a:srgbClr val="000000"/>
                </a:solidFill>
                <a:latin typeface="Verdana" pitchFamily="34" charset="0"/>
                <a:ea typeface="Verdana" pitchFamily="34" charset="0"/>
                <a:cs typeface="Verdana" pitchFamily="34" charset="0"/>
              </a:rPr>
              <a:t> I, </a:t>
            </a:r>
            <a:r>
              <a:rPr lang="en-NZ" sz="1200" i="1" dirty="0" err="1">
                <a:solidFill>
                  <a:srgbClr val="000000"/>
                </a:solidFill>
                <a:latin typeface="Verdana" pitchFamily="34" charset="0"/>
                <a:ea typeface="Verdana" pitchFamily="34" charset="0"/>
                <a:cs typeface="Verdana" pitchFamily="34" charset="0"/>
              </a:rPr>
              <a:t>Schiffrin</a:t>
            </a:r>
            <a:r>
              <a:rPr lang="en-NZ" sz="1200" i="1" dirty="0">
                <a:solidFill>
                  <a:srgbClr val="000000"/>
                </a:solidFill>
                <a:latin typeface="Verdana" pitchFamily="34" charset="0"/>
                <a:ea typeface="Verdana" pitchFamily="34" charset="0"/>
                <a:cs typeface="Verdana" pitchFamily="34" charset="0"/>
              </a:rPr>
              <a:t> EJ, </a:t>
            </a:r>
            <a:r>
              <a:rPr lang="en-NZ" sz="1200" i="1" dirty="0" err="1">
                <a:solidFill>
                  <a:srgbClr val="000000"/>
                </a:solidFill>
                <a:latin typeface="Verdana" pitchFamily="34" charset="0"/>
                <a:ea typeface="Verdana" pitchFamily="34" charset="0"/>
                <a:cs typeface="Verdana" pitchFamily="34" charset="0"/>
              </a:rPr>
              <a:t>Donnet</a:t>
            </a:r>
            <a:r>
              <a:rPr lang="en-NZ" sz="1200" i="1" dirty="0">
                <a:solidFill>
                  <a:srgbClr val="000000"/>
                </a:solidFill>
                <a:latin typeface="Verdana" pitchFamily="34" charset="0"/>
                <a:ea typeface="Verdana" pitchFamily="34" charset="0"/>
                <a:cs typeface="Verdana" pitchFamily="34" charset="0"/>
              </a:rPr>
              <a:t>-Hughes A. </a:t>
            </a:r>
            <a:r>
              <a:rPr lang="en-NZ" sz="1200" i="1" dirty="0" err="1">
                <a:solidFill>
                  <a:srgbClr val="000000"/>
                </a:solidFill>
                <a:latin typeface="Verdana" pitchFamily="34" charset="0"/>
                <a:ea typeface="Verdana" pitchFamily="34" charset="0"/>
                <a:cs typeface="Verdana" pitchFamily="34" charset="0"/>
              </a:rPr>
              <a:t>Pediatrics</a:t>
            </a:r>
            <a:r>
              <a:rPr lang="en-NZ" sz="1200" i="1" dirty="0">
                <a:solidFill>
                  <a:srgbClr val="000000"/>
                </a:solidFill>
                <a:latin typeface="Verdana" pitchFamily="34" charset="0"/>
                <a:ea typeface="Verdana" pitchFamily="34" charset="0"/>
                <a:cs typeface="Verdana" pitchFamily="34" charset="0"/>
              </a:rPr>
              <a:t> 2007; 119;e724</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14"/>
              </a:rPr>
              <a:t>‘The genome sequence of </a:t>
            </a:r>
            <a:r>
              <a:rPr lang="en-NZ" sz="1200" i="1" dirty="0" err="1">
                <a:solidFill>
                  <a:srgbClr val="000000"/>
                </a:solidFill>
                <a:latin typeface="Verdana" pitchFamily="34" charset="0"/>
                <a:ea typeface="Verdana" pitchFamily="34" charset="0"/>
                <a:cs typeface="Verdana" pitchFamily="34" charset="0"/>
                <a:hlinkClick r:id="rId14"/>
              </a:rPr>
              <a:t>Bifidobacterium</a:t>
            </a:r>
            <a:r>
              <a:rPr lang="en-NZ" sz="1200" i="1" dirty="0">
                <a:solidFill>
                  <a:srgbClr val="000000"/>
                </a:solidFill>
                <a:latin typeface="Verdana" pitchFamily="34" charset="0"/>
                <a:ea typeface="Verdana" pitchFamily="34" charset="0"/>
                <a:cs typeface="Verdana" pitchFamily="34" charset="0"/>
                <a:hlinkClick r:id="rId14"/>
              </a:rPr>
              <a:t> </a:t>
            </a:r>
            <a:r>
              <a:rPr lang="en-NZ" sz="1200" i="1" dirty="0" err="1">
                <a:solidFill>
                  <a:srgbClr val="000000"/>
                </a:solidFill>
                <a:latin typeface="Verdana" pitchFamily="34" charset="0"/>
                <a:ea typeface="Verdana" pitchFamily="34" charset="0"/>
                <a:cs typeface="Verdana" pitchFamily="34" charset="0"/>
                <a:hlinkClick r:id="rId14"/>
              </a:rPr>
              <a:t>longum</a:t>
            </a:r>
            <a:r>
              <a:rPr lang="en-NZ" sz="1200" i="1" dirty="0">
                <a:solidFill>
                  <a:srgbClr val="000000"/>
                </a:solidFill>
                <a:latin typeface="Verdana" pitchFamily="34" charset="0"/>
                <a:ea typeface="Verdana" pitchFamily="34" charset="0"/>
                <a:cs typeface="Verdana" pitchFamily="34" charset="0"/>
                <a:hlinkClick r:id="rId14"/>
              </a:rPr>
              <a:t> </a:t>
            </a:r>
            <a:r>
              <a:rPr lang="en-NZ" sz="1200" dirty="0">
                <a:solidFill>
                  <a:srgbClr val="000000"/>
                </a:solidFill>
                <a:latin typeface="Verdana" pitchFamily="34" charset="0"/>
                <a:ea typeface="Verdana" pitchFamily="34" charset="0"/>
                <a:cs typeface="Verdana" pitchFamily="34" charset="0"/>
                <a:hlinkClick r:id="rId14"/>
              </a:rPr>
              <a:t>subsp. </a:t>
            </a:r>
            <a:r>
              <a:rPr lang="en-NZ" sz="1200" i="1" dirty="0" err="1">
                <a:solidFill>
                  <a:srgbClr val="000000"/>
                </a:solidFill>
                <a:latin typeface="Verdana" pitchFamily="34" charset="0"/>
                <a:ea typeface="Verdana" pitchFamily="34" charset="0"/>
                <a:cs typeface="Verdana" pitchFamily="34" charset="0"/>
                <a:hlinkClick r:id="rId14"/>
              </a:rPr>
              <a:t>infantis</a:t>
            </a:r>
            <a:r>
              <a:rPr lang="en-NZ" sz="1200" i="1" dirty="0">
                <a:solidFill>
                  <a:srgbClr val="000000"/>
                </a:solidFill>
                <a:latin typeface="Verdana" pitchFamily="34" charset="0"/>
                <a:ea typeface="Verdana" pitchFamily="34" charset="0"/>
                <a:cs typeface="Verdana" pitchFamily="34" charset="0"/>
                <a:hlinkClick r:id="rId14"/>
              </a:rPr>
              <a:t> </a:t>
            </a:r>
            <a:r>
              <a:rPr lang="en-NZ" sz="1200" dirty="0">
                <a:solidFill>
                  <a:srgbClr val="000000"/>
                </a:solidFill>
                <a:latin typeface="Verdana" pitchFamily="34" charset="0"/>
                <a:ea typeface="Verdana" pitchFamily="34" charset="0"/>
                <a:cs typeface="Verdana" pitchFamily="34" charset="0"/>
                <a:hlinkClick r:id="rId14"/>
              </a:rPr>
              <a:t>reveals adaptions for milk utilization within the infant </a:t>
            </a:r>
            <a:r>
              <a:rPr lang="en-NZ" sz="1200" dirty="0" err="1">
                <a:solidFill>
                  <a:srgbClr val="000000"/>
                </a:solidFill>
                <a:latin typeface="Verdana" pitchFamily="34" charset="0"/>
                <a:ea typeface="Verdana" pitchFamily="34" charset="0"/>
                <a:cs typeface="Verdana" pitchFamily="34" charset="0"/>
                <a:hlinkClick r:id="rId14"/>
              </a:rPr>
              <a:t>microbiome</a:t>
            </a:r>
            <a:r>
              <a:rPr lang="en-NZ" sz="1200" dirty="0">
                <a:solidFill>
                  <a:srgbClr val="000000"/>
                </a:solidFill>
                <a:latin typeface="Verdana" pitchFamily="34" charset="0"/>
                <a:ea typeface="Verdana" pitchFamily="34" charset="0"/>
                <a:cs typeface="Verdana" pitchFamily="34" charset="0"/>
                <a:hlinkClick r:id="rId14"/>
              </a:rPr>
              <a:t>’</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Sela</a:t>
            </a:r>
            <a:r>
              <a:rPr lang="en-NZ" sz="1200" i="1" dirty="0">
                <a:solidFill>
                  <a:srgbClr val="000000"/>
                </a:solidFill>
                <a:latin typeface="Verdana" pitchFamily="34" charset="0"/>
                <a:ea typeface="Verdana" pitchFamily="34" charset="0"/>
                <a:cs typeface="Verdana" pitchFamily="34" charset="0"/>
              </a:rPr>
              <a:t> DA, Chapman J, </a:t>
            </a:r>
            <a:r>
              <a:rPr lang="en-NZ" sz="1200" i="1" dirty="0" err="1">
                <a:solidFill>
                  <a:srgbClr val="000000"/>
                </a:solidFill>
                <a:latin typeface="Verdana" pitchFamily="34" charset="0"/>
                <a:ea typeface="Verdana" pitchFamily="34" charset="0"/>
                <a:cs typeface="Verdana" pitchFamily="34" charset="0"/>
              </a:rPr>
              <a:t>Adeuya</a:t>
            </a:r>
            <a:r>
              <a:rPr lang="en-NZ" sz="1200" i="1" dirty="0">
                <a:solidFill>
                  <a:srgbClr val="000000"/>
                </a:solidFill>
                <a:latin typeface="Verdana" pitchFamily="34" charset="0"/>
                <a:ea typeface="Verdana" pitchFamily="34" charset="0"/>
                <a:cs typeface="Verdana" pitchFamily="34" charset="0"/>
              </a:rPr>
              <a:t> A, Kim JH, Chen F, Whitehead TR, </a:t>
            </a:r>
            <a:r>
              <a:rPr lang="en-NZ" sz="1200" i="1" dirty="0" err="1">
                <a:solidFill>
                  <a:srgbClr val="000000"/>
                </a:solidFill>
                <a:latin typeface="Verdana" pitchFamily="34" charset="0"/>
                <a:ea typeface="Verdana" pitchFamily="34" charset="0"/>
                <a:cs typeface="Verdana" pitchFamily="34" charset="0"/>
              </a:rPr>
              <a:t>Lapidus</a:t>
            </a:r>
            <a:r>
              <a:rPr lang="en-NZ" sz="1200" i="1" dirty="0">
                <a:solidFill>
                  <a:srgbClr val="000000"/>
                </a:solidFill>
                <a:latin typeface="Verdana" pitchFamily="34" charset="0"/>
                <a:ea typeface="Verdana" pitchFamily="34" charset="0"/>
                <a:cs typeface="Verdana" pitchFamily="34" charset="0"/>
              </a:rPr>
              <a:t> A, </a:t>
            </a:r>
            <a:r>
              <a:rPr lang="en-NZ" sz="1200" i="1" dirty="0" err="1">
                <a:solidFill>
                  <a:srgbClr val="000000"/>
                </a:solidFill>
                <a:latin typeface="Verdana" pitchFamily="34" charset="0"/>
                <a:ea typeface="Verdana" pitchFamily="34" charset="0"/>
                <a:cs typeface="Verdana" pitchFamily="34" charset="0"/>
              </a:rPr>
              <a:t>Rokhsar</a:t>
            </a:r>
            <a:r>
              <a:rPr lang="en-NZ" sz="1200" i="1" dirty="0">
                <a:solidFill>
                  <a:srgbClr val="000000"/>
                </a:solidFill>
                <a:latin typeface="Verdana" pitchFamily="34" charset="0"/>
                <a:ea typeface="Verdana" pitchFamily="34" charset="0"/>
                <a:cs typeface="Verdana" pitchFamily="34" charset="0"/>
              </a:rPr>
              <a:t> DS et al. PNAS; Dec 2; 2008,Vol 105,No 48: pp.18964-18969</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15"/>
              </a:rPr>
              <a:t>‘Bioactive factors in human milk’</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Margit </a:t>
            </a:r>
            <a:r>
              <a:rPr lang="en-NZ" sz="1200" i="1" dirty="0" err="1">
                <a:solidFill>
                  <a:srgbClr val="000000"/>
                </a:solidFill>
                <a:latin typeface="Verdana" pitchFamily="34" charset="0"/>
                <a:ea typeface="Verdana" pitchFamily="34" charset="0"/>
                <a:cs typeface="Verdana" pitchFamily="34" charset="0"/>
              </a:rPr>
              <a:t>Hamosh</a:t>
            </a:r>
            <a:r>
              <a:rPr lang="en-NZ" sz="1200" i="1" dirty="0">
                <a:solidFill>
                  <a:srgbClr val="000000"/>
                </a:solidFill>
                <a:latin typeface="Verdana" pitchFamily="34" charset="0"/>
                <a:ea typeface="Verdana" pitchFamily="34" charset="0"/>
                <a:cs typeface="Verdana" pitchFamily="34" charset="0"/>
              </a:rPr>
              <a:t> (2004)</a:t>
            </a:r>
          </a:p>
          <a:p>
            <a:pPr marL="342900" indent="-342900">
              <a:spcAft>
                <a:spcPts val="600"/>
              </a:spcAft>
              <a:buFont typeface="+mj-lt"/>
              <a:buAutoNum type="arabicPeriod"/>
            </a:pPr>
            <a:r>
              <a:rPr lang="en-NZ" sz="1200" dirty="0">
                <a:solidFill>
                  <a:srgbClr val="000000"/>
                </a:solidFill>
                <a:latin typeface="Verdana" pitchFamily="34" charset="0"/>
                <a:ea typeface="Verdana" pitchFamily="34" charset="0"/>
                <a:cs typeface="Verdana" pitchFamily="34" charset="0"/>
                <a:hlinkClick r:id="rId16"/>
              </a:rPr>
              <a:t>‘Human Breast Milk as a Source of DNA for Amplification’</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Haas DM, </a:t>
            </a:r>
            <a:r>
              <a:rPr lang="en-NZ" sz="1200" i="1" dirty="0" err="1">
                <a:solidFill>
                  <a:srgbClr val="000000"/>
                </a:solidFill>
                <a:latin typeface="Verdana" pitchFamily="34" charset="0"/>
                <a:ea typeface="Verdana" pitchFamily="34" charset="0"/>
                <a:cs typeface="Verdana" pitchFamily="34" charset="0"/>
              </a:rPr>
              <a:t>Daum</a:t>
            </a:r>
            <a:r>
              <a:rPr lang="en-NZ" sz="1200" i="1" dirty="0">
                <a:solidFill>
                  <a:srgbClr val="000000"/>
                </a:solidFill>
                <a:latin typeface="Verdana" pitchFamily="34" charset="0"/>
                <a:ea typeface="Verdana" pitchFamily="34" charset="0"/>
                <a:cs typeface="Verdana" pitchFamily="34" charset="0"/>
              </a:rPr>
              <a:t> M, </a:t>
            </a:r>
            <a:r>
              <a:rPr lang="en-NZ" sz="1200" i="1" dirty="0" err="1">
                <a:solidFill>
                  <a:srgbClr val="000000"/>
                </a:solidFill>
                <a:latin typeface="Verdana" pitchFamily="34" charset="0"/>
                <a:ea typeface="Verdana" pitchFamily="34" charset="0"/>
                <a:cs typeface="Verdana" pitchFamily="34" charset="0"/>
              </a:rPr>
              <a:t>Skaar</a:t>
            </a:r>
            <a:r>
              <a:rPr lang="en-NZ" sz="1200" i="1" dirty="0">
                <a:solidFill>
                  <a:srgbClr val="000000"/>
                </a:solidFill>
                <a:latin typeface="Verdana" pitchFamily="34" charset="0"/>
                <a:ea typeface="Verdana" pitchFamily="34" charset="0"/>
                <a:cs typeface="Verdana" pitchFamily="34" charset="0"/>
              </a:rPr>
              <a:t> T, Philips S, Miracle D, </a:t>
            </a:r>
            <a:r>
              <a:rPr lang="en-NZ" sz="1200" i="1" dirty="0" err="1">
                <a:solidFill>
                  <a:srgbClr val="000000"/>
                </a:solidFill>
                <a:latin typeface="Verdana" pitchFamily="34" charset="0"/>
                <a:ea typeface="Verdana" pitchFamily="34" charset="0"/>
                <a:cs typeface="Verdana" pitchFamily="34" charset="0"/>
              </a:rPr>
              <a:t>Renbarger</a:t>
            </a:r>
            <a:r>
              <a:rPr lang="en-NZ" sz="1200" i="1" dirty="0">
                <a:solidFill>
                  <a:srgbClr val="000000"/>
                </a:solidFill>
                <a:latin typeface="Verdana" pitchFamily="34" charset="0"/>
                <a:ea typeface="Verdana" pitchFamily="34" charset="0"/>
                <a:cs typeface="Verdana" pitchFamily="34" charset="0"/>
              </a:rPr>
              <a:t>. Clinical Pharmacology April 2011 51 (4)</a:t>
            </a:r>
          </a:p>
          <a:p>
            <a:pPr marL="342900" indent="-342900">
              <a:spcAft>
                <a:spcPts val="800"/>
              </a:spcAft>
              <a:buFont typeface="+mj-lt"/>
              <a:buAutoNum type="arabicPeriod"/>
            </a:pPr>
            <a:endParaRPr lang="en-NZ" sz="1200" dirty="0">
              <a:solidFill>
                <a:srgbClr val="000000"/>
              </a:solidFill>
              <a:latin typeface="Verdana" pitchFamily="34" charset="0"/>
              <a:ea typeface="Verdana" pitchFamily="34" charset="0"/>
              <a:cs typeface="Verdana" pitchFamily="34" charset="0"/>
            </a:endParaRPr>
          </a:p>
        </p:txBody>
      </p:sp>
    </p:spTree>
    <p:custDataLst>
      <p:tags r:id="rId1"/>
    </p:custDataLst>
    <p:extLst>
      <p:ext uri="{BB962C8B-B14F-4D97-AF65-F5344CB8AC3E}">
        <p14:creationId xmlns:p14="http://schemas.microsoft.com/office/powerpoint/2010/main" val="98480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References</a:t>
            </a:r>
            <a:endParaRPr lang="en-NZ" dirty="0"/>
          </a:p>
        </p:txBody>
      </p:sp>
      <p:sp>
        <p:nvSpPr>
          <p:cNvPr id="4" name="TextBox 3"/>
          <p:cNvSpPr txBox="1"/>
          <p:nvPr/>
        </p:nvSpPr>
        <p:spPr>
          <a:xfrm>
            <a:off x="181155" y="776376"/>
            <a:ext cx="8647981" cy="5439367"/>
          </a:xfrm>
          <a:prstGeom prst="rect">
            <a:avLst/>
          </a:prstGeom>
          <a:noFill/>
        </p:spPr>
        <p:txBody>
          <a:bodyPr wrap="square" rtlCol="0">
            <a:noAutofit/>
          </a:bodyPr>
          <a:lstStyle/>
          <a:p>
            <a:pPr marL="342900" indent="-342900">
              <a:spcAft>
                <a:spcPts val="600"/>
              </a:spcAft>
              <a:buFont typeface="+mj-lt"/>
              <a:buAutoNum type="arabicPeriod" startAt="14"/>
            </a:pPr>
            <a:r>
              <a:rPr lang="en-NZ" sz="1200" dirty="0">
                <a:solidFill>
                  <a:srgbClr val="000000"/>
                </a:solidFill>
                <a:latin typeface="Verdana" pitchFamily="34" charset="0"/>
                <a:ea typeface="Verdana" pitchFamily="34" charset="0"/>
                <a:cs typeface="Verdana" pitchFamily="34" charset="0"/>
                <a:hlinkClick r:id="rId4"/>
              </a:rPr>
              <a:t>‘Breast milk: an unappreciated source of stem cells’</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McGregor JA, </a:t>
            </a:r>
            <a:r>
              <a:rPr lang="en-NZ" sz="1200" i="1" dirty="0" err="1">
                <a:solidFill>
                  <a:srgbClr val="000000"/>
                </a:solidFill>
                <a:latin typeface="Verdana" pitchFamily="34" charset="0"/>
                <a:ea typeface="Verdana" pitchFamily="34" charset="0"/>
                <a:cs typeface="Verdana" pitchFamily="34" charset="0"/>
              </a:rPr>
              <a:t>Rogo</a:t>
            </a:r>
            <a:r>
              <a:rPr lang="en-NZ" sz="1200" i="1" dirty="0">
                <a:solidFill>
                  <a:srgbClr val="000000"/>
                </a:solidFill>
                <a:latin typeface="Verdana" pitchFamily="34" charset="0"/>
                <a:ea typeface="Verdana" pitchFamily="34" charset="0"/>
                <a:cs typeface="Verdana" pitchFamily="34" charset="0"/>
              </a:rPr>
              <a:t> LJ. </a:t>
            </a:r>
            <a:r>
              <a:rPr lang="en-NZ" sz="1200" i="1" dirty="0" err="1">
                <a:solidFill>
                  <a:srgbClr val="000000"/>
                </a:solidFill>
                <a:latin typeface="Verdana" pitchFamily="34" charset="0"/>
                <a:ea typeface="Verdana" pitchFamily="34" charset="0"/>
                <a:cs typeface="Verdana" pitchFamily="34" charset="0"/>
              </a:rPr>
              <a:t>Journ</a:t>
            </a:r>
            <a:r>
              <a:rPr lang="en-NZ" sz="1200" i="1" dirty="0">
                <a:solidFill>
                  <a:srgbClr val="000000"/>
                </a:solidFill>
                <a:latin typeface="Verdana" pitchFamily="34" charset="0"/>
                <a:ea typeface="Verdana" pitchFamily="34" charset="0"/>
                <a:cs typeface="Verdana" pitchFamily="34" charset="0"/>
              </a:rPr>
              <a:t> of Human Lactation 22(3) 2006</a:t>
            </a:r>
            <a:endParaRPr lang="en-NZ" sz="1200" dirty="0">
              <a:solidFill>
                <a:srgbClr val="000000"/>
              </a:solidFill>
              <a:latin typeface="Verdana" pitchFamily="34" charset="0"/>
              <a:ea typeface="Verdana" pitchFamily="34" charset="0"/>
              <a:cs typeface="Verdana" pitchFamily="34" charset="0"/>
            </a:endParaRPr>
          </a:p>
          <a:p>
            <a:pPr marL="342900" indent="-342900">
              <a:spcAft>
                <a:spcPts val="600"/>
              </a:spcAft>
              <a:buFont typeface="+mj-lt"/>
              <a:buAutoNum type="arabicPeriod" startAt="14"/>
            </a:pPr>
            <a:r>
              <a:rPr lang="en-NZ" sz="1200" dirty="0">
                <a:solidFill>
                  <a:srgbClr val="000000"/>
                </a:solidFill>
                <a:latin typeface="Verdana" pitchFamily="34" charset="0"/>
                <a:ea typeface="Verdana" pitchFamily="34" charset="0"/>
                <a:cs typeface="Verdana" pitchFamily="34" charset="0"/>
                <a:hlinkClick r:id="rId5"/>
              </a:rPr>
              <a:t>‘The Burden of Suboptimal Breastfeeding in the United States: A </a:t>
            </a:r>
            <a:r>
              <a:rPr lang="en-NZ" sz="1200" dirty="0" err="1">
                <a:solidFill>
                  <a:srgbClr val="000000"/>
                </a:solidFill>
                <a:latin typeface="Verdana" pitchFamily="34" charset="0"/>
                <a:ea typeface="Verdana" pitchFamily="34" charset="0"/>
                <a:cs typeface="Verdana" pitchFamily="34" charset="0"/>
                <a:hlinkClick r:id="rId5"/>
              </a:rPr>
              <a:t>Pediatric</a:t>
            </a:r>
            <a:r>
              <a:rPr lang="en-NZ" sz="1200" dirty="0">
                <a:solidFill>
                  <a:srgbClr val="000000"/>
                </a:solidFill>
                <a:latin typeface="Verdana" pitchFamily="34" charset="0"/>
                <a:ea typeface="Verdana" pitchFamily="34" charset="0"/>
                <a:cs typeface="Verdana" pitchFamily="34" charset="0"/>
                <a:hlinkClick r:id="rId5"/>
              </a:rPr>
              <a:t> Cost Analysis’</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Bartick</a:t>
            </a:r>
            <a:r>
              <a:rPr lang="en-NZ" sz="1200" i="1" dirty="0">
                <a:solidFill>
                  <a:srgbClr val="000000"/>
                </a:solidFill>
                <a:latin typeface="Verdana" pitchFamily="34" charset="0"/>
                <a:ea typeface="Verdana" pitchFamily="34" charset="0"/>
                <a:cs typeface="Verdana" pitchFamily="34" charset="0"/>
              </a:rPr>
              <a:t> M and Reinhold A. </a:t>
            </a:r>
            <a:r>
              <a:rPr lang="en-NZ" sz="1200" i="1" dirty="0" err="1">
                <a:solidFill>
                  <a:srgbClr val="000000"/>
                </a:solidFill>
                <a:latin typeface="Verdana" pitchFamily="34" charset="0"/>
                <a:ea typeface="Verdana" pitchFamily="34" charset="0"/>
                <a:cs typeface="Verdana" pitchFamily="34" charset="0"/>
              </a:rPr>
              <a:t>Pediatrics</a:t>
            </a:r>
            <a:r>
              <a:rPr lang="en-NZ" sz="1200" i="1" dirty="0">
                <a:solidFill>
                  <a:srgbClr val="000000"/>
                </a:solidFill>
                <a:latin typeface="Verdana" pitchFamily="34" charset="0"/>
                <a:ea typeface="Verdana" pitchFamily="34" charset="0"/>
                <a:cs typeface="Verdana" pitchFamily="34" charset="0"/>
              </a:rPr>
              <a:t> 2010;125;e1048.</a:t>
            </a:r>
          </a:p>
          <a:p>
            <a:pPr marL="342900" indent="-342900">
              <a:spcAft>
                <a:spcPts val="600"/>
              </a:spcAft>
              <a:buFont typeface="+mj-lt"/>
              <a:buAutoNum type="arabicPeriod" startAt="14"/>
            </a:pPr>
            <a:r>
              <a:rPr lang="en-NZ" sz="1200" dirty="0">
                <a:solidFill>
                  <a:srgbClr val="000000"/>
                </a:solidFill>
                <a:latin typeface="Verdana" pitchFamily="34" charset="0"/>
                <a:ea typeface="Verdana" pitchFamily="34" charset="0"/>
                <a:cs typeface="Verdana" pitchFamily="34" charset="0"/>
                <a:hlinkClick r:id="rId6"/>
              </a:rPr>
              <a:t>‘Breastfeeding Protects against Current Asthma up to six years of age’</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Silvers KM, Frampton CM, </a:t>
            </a:r>
            <a:r>
              <a:rPr lang="en-NZ" sz="1200" i="1" dirty="0" err="1">
                <a:solidFill>
                  <a:srgbClr val="000000"/>
                </a:solidFill>
                <a:latin typeface="Verdana" pitchFamily="34" charset="0"/>
                <a:ea typeface="Verdana" pitchFamily="34" charset="0"/>
                <a:cs typeface="Verdana" pitchFamily="34" charset="0"/>
              </a:rPr>
              <a:t>Wickens</a:t>
            </a:r>
            <a:r>
              <a:rPr lang="en-NZ" sz="1200" i="1" dirty="0">
                <a:solidFill>
                  <a:srgbClr val="000000"/>
                </a:solidFill>
                <a:latin typeface="Verdana" pitchFamily="34" charset="0"/>
                <a:ea typeface="Verdana" pitchFamily="34" charset="0"/>
                <a:cs typeface="Verdana" pitchFamily="34" charset="0"/>
              </a:rPr>
              <a:t> K et al. The Journal of </a:t>
            </a:r>
            <a:r>
              <a:rPr lang="en-NZ" sz="1200" i="1" dirty="0" err="1">
                <a:solidFill>
                  <a:srgbClr val="000000"/>
                </a:solidFill>
                <a:latin typeface="Verdana" pitchFamily="34" charset="0"/>
                <a:ea typeface="Verdana" pitchFamily="34" charset="0"/>
                <a:cs typeface="Verdana" pitchFamily="34" charset="0"/>
              </a:rPr>
              <a:t>Pediatrics</a:t>
            </a:r>
            <a:r>
              <a:rPr lang="en-NZ" sz="1200" i="1" dirty="0">
                <a:solidFill>
                  <a:srgbClr val="000000"/>
                </a:solidFill>
                <a:latin typeface="Verdana" pitchFamily="34" charset="0"/>
                <a:ea typeface="Verdana" pitchFamily="34" charset="0"/>
                <a:cs typeface="Verdana" pitchFamily="34" charset="0"/>
              </a:rPr>
              <a:t> 30 Jan 2012.</a:t>
            </a:r>
          </a:p>
          <a:p>
            <a:pPr marL="342900" indent="-342900">
              <a:spcAft>
                <a:spcPts val="600"/>
              </a:spcAft>
              <a:buFont typeface="+mj-lt"/>
              <a:buAutoNum type="arabicPeriod" startAt="14"/>
            </a:pPr>
            <a:r>
              <a:rPr lang="en-NZ" sz="1200" dirty="0">
                <a:solidFill>
                  <a:srgbClr val="000000"/>
                </a:solidFill>
                <a:latin typeface="Verdana" pitchFamily="34" charset="0"/>
                <a:ea typeface="Verdana" pitchFamily="34" charset="0"/>
                <a:cs typeface="Verdana" pitchFamily="34" charset="0"/>
                <a:hlinkClick r:id="rId7"/>
              </a:rPr>
              <a:t>‘Breastfeeding protects against adverse respiratory outcomes at 15 months of age’</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Silvers KM, Frampton CM, </a:t>
            </a:r>
            <a:r>
              <a:rPr lang="en-NZ" sz="1200" i="1" dirty="0" err="1">
                <a:solidFill>
                  <a:srgbClr val="000000"/>
                </a:solidFill>
                <a:latin typeface="Verdana" pitchFamily="34" charset="0"/>
                <a:ea typeface="Verdana" pitchFamily="34" charset="0"/>
                <a:cs typeface="Verdana" pitchFamily="34" charset="0"/>
              </a:rPr>
              <a:t>Wickens</a:t>
            </a:r>
            <a:r>
              <a:rPr lang="en-NZ" sz="1200" i="1" dirty="0">
                <a:solidFill>
                  <a:srgbClr val="000000"/>
                </a:solidFill>
                <a:latin typeface="Verdana" pitchFamily="34" charset="0"/>
                <a:ea typeface="Verdana" pitchFamily="34" charset="0"/>
                <a:cs typeface="Verdana" pitchFamily="34" charset="0"/>
              </a:rPr>
              <a:t> K, </a:t>
            </a:r>
            <a:r>
              <a:rPr lang="en-NZ" sz="1200" i="1" dirty="0" err="1">
                <a:solidFill>
                  <a:srgbClr val="000000"/>
                </a:solidFill>
                <a:latin typeface="Verdana" pitchFamily="34" charset="0"/>
                <a:ea typeface="Verdana" pitchFamily="34" charset="0"/>
                <a:cs typeface="Verdana" pitchFamily="34" charset="0"/>
              </a:rPr>
              <a:t>Epton</a:t>
            </a:r>
            <a:r>
              <a:rPr lang="en-NZ" sz="1200" i="1" dirty="0">
                <a:solidFill>
                  <a:srgbClr val="000000"/>
                </a:solidFill>
                <a:latin typeface="Verdana" pitchFamily="34" charset="0"/>
                <a:ea typeface="Verdana" pitchFamily="34" charset="0"/>
                <a:cs typeface="Verdana" pitchFamily="34" charset="0"/>
              </a:rPr>
              <a:t> MJ, </a:t>
            </a:r>
            <a:r>
              <a:rPr lang="en-NZ" sz="1200" i="1" dirty="0" err="1">
                <a:solidFill>
                  <a:srgbClr val="000000"/>
                </a:solidFill>
                <a:latin typeface="Verdana" pitchFamily="34" charset="0"/>
                <a:ea typeface="Verdana" pitchFamily="34" charset="0"/>
                <a:cs typeface="Verdana" pitchFamily="34" charset="0"/>
              </a:rPr>
              <a:t>Pattemore</a:t>
            </a:r>
            <a:r>
              <a:rPr lang="en-NZ" sz="1200" i="1" dirty="0">
                <a:solidFill>
                  <a:srgbClr val="000000"/>
                </a:solidFill>
                <a:latin typeface="Verdana" pitchFamily="34" charset="0"/>
                <a:ea typeface="Verdana" pitchFamily="34" charset="0"/>
                <a:cs typeface="Verdana" pitchFamily="34" charset="0"/>
              </a:rPr>
              <a:t> PK, et al. Maternal and Child Nutrition (2009),5,pp.243-250</a:t>
            </a:r>
          </a:p>
          <a:p>
            <a:pPr marL="342900" indent="-342900">
              <a:spcAft>
                <a:spcPts val="600"/>
              </a:spcAft>
              <a:buFont typeface="+mj-lt"/>
              <a:buAutoNum type="arabicPeriod" startAt="14"/>
            </a:pPr>
            <a:r>
              <a:rPr lang="en-NZ" sz="1200" dirty="0">
                <a:solidFill>
                  <a:srgbClr val="000000"/>
                </a:solidFill>
                <a:latin typeface="Verdana" pitchFamily="34" charset="0"/>
                <a:ea typeface="Verdana" pitchFamily="34" charset="0"/>
                <a:cs typeface="Verdana" pitchFamily="34" charset="0"/>
                <a:hlinkClick r:id="rId8"/>
              </a:rPr>
              <a:t>‘Breastfeeding and Maternal and Infant Health Outcomes in Developed Countries’</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Evidence Report/Technology Assessment No. 153. April 2007.</a:t>
            </a:r>
          </a:p>
          <a:p>
            <a:pPr marL="342900" indent="-342900">
              <a:spcAft>
                <a:spcPts val="600"/>
              </a:spcAft>
              <a:buFont typeface="+mj-lt"/>
              <a:buAutoNum type="arabicPeriod" startAt="14"/>
            </a:pPr>
            <a:r>
              <a:rPr lang="en-NZ" sz="1200" dirty="0">
                <a:solidFill>
                  <a:srgbClr val="000000"/>
                </a:solidFill>
                <a:latin typeface="Verdana" pitchFamily="34" charset="0"/>
                <a:ea typeface="Verdana" pitchFamily="34" charset="0"/>
                <a:cs typeface="Verdana" pitchFamily="34" charset="0"/>
                <a:hlinkClick r:id="rId9"/>
              </a:rPr>
              <a:t>‘Does prolonged breastfeeding reduce the risk for childhood </a:t>
            </a:r>
            <a:r>
              <a:rPr lang="en-NZ" sz="1200" dirty="0" err="1">
                <a:solidFill>
                  <a:srgbClr val="000000"/>
                </a:solidFill>
                <a:latin typeface="Verdana" pitchFamily="34" charset="0"/>
                <a:ea typeface="Verdana" pitchFamily="34" charset="0"/>
                <a:cs typeface="Verdana" pitchFamily="34" charset="0"/>
                <a:hlinkClick r:id="rId9"/>
              </a:rPr>
              <a:t>leukemia</a:t>
            </a:r>
            <a:r>
              <a:rPr lang="en-NZ" sz="1200" dirty="0">
                <a:solidFill>
                  <a:srgbClr val="000000"/>
                </a:solidFill>
                <a:latin typeface="Verdana" pitchFamily="34" charset="0"/>
                <a:ea typeface="Verdana" pitchFamily="34" charset="0"/>
                <a:cs typeface="Verdana" pitchFamily="34" charset="0"/>
                <a:hlinkClick r:id="rId9"/>
              </a:rPr>
              <a:t> and lymphomas?’</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Bener</a:t>
            </a:r>
            <a:r>
              <a:rPr lang="en-NZ" sz="1200" i="1" dirty="0">
                <a:solidFill>
                  <a:srgbClr val="000000"/>
                </a:solidFill>
                <a:latin typeface="Verdana" pitchFamily="34" charset="0"/>
                <a:ea typeface="Verdana" pitchFamily="34" charset="0"/>
                <a:cs typeface="Verdana" pitchFamily="34" charset="0"/>
              </a:rPr>
              <a:t> A, Hoffmann GF, </a:t>
            </a:r>
            <a:r>
              <a:rPr lang="en-NZ" sz="1200" i="1" dirty="0" err="1">
                <a:solidFill>
                  <a:srgbClr val="000000"/>
                </a:solidFill>
                <a:latin typeface="Verdana" pitchFamily="34" charset="0"/>
                <a:ea typeface="Verdana" pitchFamily="34" charset="0"/>
                <a:cs typeface="Verdana" pitchFamily="34" charset="0"/>
              </a:rPr>
              <a:t>Afify</a:t>
            </a:r>
            <a:r>
              <a:rPr lang="en-NZ" sz="1200" i="1" dirty="0">
                <a:solidFill>
                  <a:srgbClr val="000000"/>
                </a:solidFill>
                <a:latin typeface="Verdana" pitchFamily="34" charset="0"/>
                <a:ea typeface="Verdana" pitchFamily="34" charset="0"/>
                <a:cs typeface="Verdana" pitchFamily="34" charset="0"/>
              </a:rPr>
              <a:t> Z, </a:t>
            </a:r>
            <a:r>
              <a:rPr lang="en-NZ" sz="1200" i="1" dirty="0" err="1">
                <a:solidFill>
                  <a:srgbClr val="000000"/>
                </a:solidFill>
                <a:latin typeface="Verdana" pitchFamily="34" charset="0"/>
                <a:ea typeface="Verdana" pitchFamily="34" charset="0"/>
                <a:cs typeface="Verdana" pitchFamily="34" charset="0"/>
              </a:rPr>
              <a:t>Rasul</a:t>
            </a:r>
            <a:r>
              <a:rPr lang="en-NZ" sz="1200" i="1" dirty="0">
                <a:solidFill>
                  <a:srgbClr val="000000"/>
                </a:solidFill>
                <a:latin typeface="Verdana" pitchFamily="34" charset="0"/>
                <a:ea typeface="Verdana" pitchFamily="34" charset="0"/>
                <a:cs typeface="Verdana" pitchFamily="34" charset="0"/>
              </a:rPr>
              <a:t> J, Tewfik I. Minerva </a:t>
            </a:r>
            <a:r>
              <a:rPr lang="en-NZ" sz="1200" i="1" dirty="0" err="1">
                <a:solidFill>
                  <a:srgbClr val="000000"/>
                </a:solidFill>
                <a:latin typeface="Verdana" pitchFamily="34" charset="0"/>
                <a:ea typeface="Verdana" pitchFamily="34" charset="0"/>
                <a:cs typeface="Verdana" pitchFamily="34" charset="0"/>
              </a:rPr>
              <a:t>Pediatr</a:t>
            </a:r>
            <a:r>
              <a:rPr lang="en-NZ" sz="1200" i="1" dirty="0">
                <a:solidFill>
                  <a:srgbClr val="000000"/>
                </a:solidFill>
                <a:latin typeface="Verdana" pitchFamily="34" charset="0"/>
                <a:ea typeface="Verdana" pitchFamily="34" charset="0"/>
                <a:cs typeface="Verdana" pitchFamily="34" charset="0"/>
              </a:rPr>
              <a:t>. 2008 Apr;60(2):155-61</a:t>
            </a:r>
          </a:p>
          <a:p>
            <a:pPr marL="342900" indent="-342900">
              <a:spcAft>
                <a:spcPts val="600"/>
              </a:spcAft>
              <a:buFont typeface="+mj-lt"/>
              <a:buAutoNum type="arabicPeriod" startAt="14"/>
            </a:pPr>
            <a:r>
              <a:rPr lang="en-NZ" sz="1200" dirty="0">
                <a:solidFill>
                  <a:srgbClr val="000000"/>
                </a:solidFill>
                <a:latin typeface="Verdana" pitchFamily="34" charset="0"/>
                <a:ea typeface="Verdana" pitchFamily="34" charset="0"/>
                <a:cs typeface="Verdana" pitchFamily="34" charset="0"/>
                <a:hlinkClick r:id="rId10"/>
              </a:rPr>
              <a:t>‘Association between infant feeding patterns and diarrhoeal and respiratory illness: A cohort study in Chittagong, Bangladesh’</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Mihrshahi</a:t>
            </a:r>
            <a:r>
              <a:rPr lang="en-NZ" sz="1200" i="1" dirty="0">
                <a:solidFill>
                  <a:srgbClr val="000000"/>
                </a:solidFill>
                <a:latin typeface="Verdana" pitchFamily="34" charset="0"/>
                <a:ea typeface="Verdana" pitchFamily="34" charset="0"/>
                <a:cs typeface="Verdana" pitchFamily="34" charset="0"/>
              </a:rPr>
              <a:t> S, </a:t>
            </a:r>
            <a:r>
              <a:rPr lang="en-NZ" sz="1200" i="1" dirty="0" err="1">
                <a:solidFill>
                  <a:srgbClr val="000000"/>
                </a:solidFill>
                <a:latin typeface="Verdana" pitchFamily="34" charset="0"/>
                <a:ea typeface="Verdana" pitchFamily="34" charset="0"/>
                <a:cs typeface="Verdana" pitchFamily="34" charset="0"/>
              </a:rPr>
              <a:t>Oddy</a:t>
            </a:r>
            <a:r>
              <a:rPr lang="en-NZ" sz="1200" i="1" dirty="0">
                <a:solidFill>
                  <a:srgbClr val="000000"/>
                </a:solidFill>
                <a:latin typeface="Verdana" pitchFamily="34" charset="0"/>
                <a:ea typeface="Verdana" pitchFamily="34" charset="0"/>
                <a:cs typeface="Verdana" pitchFamily="34" charset="0"/>
              </a:rPr>
              <a:t> W, Peat JK, </a:t>
            </a:r>
            <a:r>
              <a:rPr lang="en-NZ" sz="1200" i="1" dirty="0" err="1">
                <a:solidFill>
                  <a:srgbClr val="000000"/>
                </a:solidFill>
                <a:latin typeface="Verdana" pitchFamily="34" charset="0"/>
                <a:ea typeface="Verdana" pitchFamily="34" charset="0"/>
                <a:cs typeface="Verdana" pitchFamily="34" charset="0"/>
              </a:rPr>
              <a:t>Kabir</a:t>
            </a:r>
            <a:r>
              <a:rPr lang="en-NZ" sz="1200" i="1" dirty="0">
                <a:solidFill>
                  <a:srgbClr val="000000"/>
                </a:solidFill>
                <a:latin typeface="Verdana" pitchFamily="34" charset="0"/>
                <a:ea typeface="Verdana" pitchFamily="34" charset="0"/>
                <a:cs typeface="Verdana" pitchFamily="34" charset="0"/>
              </a:rPr>
              <a:t> I. International Breastfeeding Journal 2008; 3:28.</a:t>
            </a:r>
          </a:p>
          <a:p>
            <a:pPr marL="342900" indent="-342900">
              <a:spcAft>
                <a:spcPts val="600"/>
              </a:spcAft>
              <a:buFont typeface="+mj-lt"/>
              <a:buAutoNum type="arabicPeriod" startAt="14"/>
            </a:pPr>
            <a:r>
              <a:rPr lang="en-NZ" sz="1200" dirty="0">
                <a:solidFill>
                  <a:srgbClr val="000000"/>
                </a:solidFill>
                <a:latin typeface="Verdana" pitchFamily="34" charset="0"/>
                <a:ea typeface="Verdana" pitchFamily="34" charset="0"/>
                <a:cs typeface="Verdana" pitchFamily="34" charset="0"/>
                <a:hlinkClick r:id="rId11"/>
              </a:rPr>
              <a:t>‘Breast feeding and acute appendicitis’</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Pisacane</a:t>
            </a:r>
            <a:r>
              <a:rPr lang="en-NZ" sz="1200" i="1" dirty="0">
                <a:solidFill>
                  <a:srgbClr val="000000"/>
                </a:solidFill>
                <a:latin typeface="Verdana" pitchFamily="34" charset="0"/>
                <a:ea typeface="Verdana" pitchFamily="34" charset="0"/>
                <a:cs typeface="Verdana" pitchFamily="34" charset="0"/>
              </a:rPr>
              <a:t> A, de Luca U, </a:t>
            </a:r>
            <a:r>
              <a:rPr lang="en-NZ" sz="1200" i="1" dirty="0" err="1">
                <a:solidFill>
                  <a:srgbClr val="000000"/>
                </a:solidFill>
                <a:latin typeface="Verdana" pitchFamily="34" charset="0"/>
                <a:ea typeface="Verdana" pitchFamily="34" charset="0"/>
                <a:cs typeface="Verdana" pitchFamily="34" charset="0"/>
              </a:rPr>
              <a:t>Impagliazzo</a:t>
            </a:r>
            <a:r>
              <a:rPr lang="en-NZ" sz="1200" i="1" dirty="0">
                <a:solidFill>
                  <a:srgbClr val="000000"/>
                </a:solidFill>
                <a:latin typeface="Verdana" pitchFamily="34" charset="0"/>
                <a:ea typeface="Verdana" pitchFamily="34" charset="0"/>
                <a:cs typeface="Verdana" pitchFamily="34" charset="0"/>
              </a:rPr>
              <a:t> N, Russo M, De </a:t>
            </a:r>
            <a:r>
              <a:rPr lang="en-NZ" sz="1200" i="1" dirty="0" err="1">
                <a:solidFill>
                  <a:srgbClr val="000000"/>
                </a:solidFill>
                <a:latin typeface="Verdana" pitchFamily="34" charset="0"/>
                <a:ea typeface="Verdana" pitchFamily="34" charset="0"/>
                <a:cs typeface="Verdana" pitchFamily="34" charset="0"/>
              </a:rPr>
              <a:t>Caprio</a:t>
            </a:r>
            <a:r>
              <a:rPr lang="en-NZ" sz="1200" i="1" dirty="0">
                <a:solidFill>
                  <a:srgbClr val="000000"/>
                </a:solidFill>
                <a:latin typeface="Verdana" pitchFamily="34" charset="0"/>
                <a:ea typeface="Verdana" pitchFamily="34" charset="0"/>
                <a:cs typeface="Verdana" pitchFamily="34" charset="0"/>
              </a:rPr>
              <a:t> C, </a:t>
            </a:r>
            <a:r>
              <a:rPr lang="en-NZ" sz="1200" i="1" dirty="0" err="1">
                <a:solidFill>
                  <a:srgbClr val="000000"/>
                </a:solidFill>
                <a:latin typeface="Verdana" pitchFamily="34" charset="0"/>
                <a:ea typeface="Verdana" pitchFamily="34" charset="0"/>
                <a:cs typeface="Verdana" pitchFamily="34" charset="0"/>
              </a:rPr>
              <a:t>Caracciolo</a:t>
            </a:r>
            <a:r>
              <a:rPr lang="en-NZ" sz="1200" i="1" dirty="0">
                <a:solidFill>
                  <a:srgbClr val="000000"/>
                </a:solidFill>
                <a:latin typeface="Verdana" pitchFamily="34" charset="0"/>
                <a:ea typeface="Verdana" pitchFamily="34" charset="0"/>
                <a:cs typeface="Verdana" pitchFamily="34" charset="0"/>
              </a:rPr>
              <a:t> G. 1995 BMJ Volume 310</a:t>
            </a:r>
          </a:p>
          <a:p>
            <a:pPr marL="342900" indent="-342900">
              <a:spcAft>
                <a:spcPts val="600"/>
              </a:spcAft>
              <a:buFont typeface="+mj-lt"/>
              <a:buAutoNum type="arabicPeriod" startAt="22"/>
            </a:pPr>
            <a:r>
              <a:rPr lang="en-NZ" sz="1200" dirty="0">
                <a:solidFill>
                  <a:srgbClr val="000000"/>
                </a:solidFill>
                <a:latin typeface="Verdana" pitchFamily="34" charset="0"/>
                <a:ea typeface="Verdana" pitchFamily="34" charset="0"/>
                <a:cs typeface="Verdana" pitchFamily="34" charset="0"/>
                <a:hlinkClick r:id="rId12"/>
              </a:rPr>
              <a:t>‘Breastfeeding and Health Outcomes’</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David Meyers. Breastfeeding Medicine </a:t>
            </a:r>
            <a:r>
              <a:rPr lang="en-NZ" sz="1200" i="1" dirty="0" err="1">
                <a:solidFill>
                  <a:srgbClr val="000000"/>
                </a:solidFill>
                <a:latin typeface="Verdana" pitchFamily="34" charset="0"/>
                <a:ea typeface="Verdana" pitchFamily="34" charset="0"/>
                <a:cs typeface="Verdana" pitchFamily="34" charset="0"/>
              </a:rPr>
              <a:t>Vol</a:t>
            </a:r>
            <a:r>
              <a:rPr lang="en-NZ" sz="1200" i="1" dirty="0">
                <a:solidFill>
                  <a:srgbClr val="000000"/>
                </a:solidFill>
                <a:latin typeface="Verdana" pitchFamily="34" charset="0"/>
                <a:ea typeface="Verdana" pitchFamily="34" charset="0"/>
                <a:cs typeface="Verdana" pitchFamily="34" charset="0"/>
              </a:rPr>
              <a:t> 4 2009</a:t>
            </a:r>
          </a:p>
          <a:p>
            <a:pPr marL="342900" indent="-342900">
              <a:spcAft>
                <a:spcPts val="600"/>
              </a:spcAft>
              <a:buFont typeface="+mj-lt"/>
              <a:buAutoNum type="arabicPeriod" startAt="22"/>
            </a:pPr>
            <a:r>
              <a:rPr lang="en-NZ" sz="1200" dirty="0">
                <a:solidFill>
                  <a:srgbClr val="000000"/>
                </a:solidFill>
                <a:latin typeface="Verdana" pitchFamily="34" charset="0"/>
                <a:ea typeface="Verdana" pitchFamily="34" charset="0"/>
                <a:cs typeface="Verdana" pitchFamily="34" charset="0"/>
                <a:hlinkClick r:id="rId13"/>
              </a:rPr>
              <a:t>‘Evidence on the long-term effects of breastfeeding: Systematic Reviews and Meta-analysis’</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WHO 2007</a:t>
            </a:r>
          </a:p>
          <a:p>
            <a:pPr marL="342900" indent="-342900">
              <a:spcAft>
                <a:spcPts val="600"/>
              </a:spcAft>
              <a:buFont typeface="+mj-lt"/>
              <a:buAutoNum type="arabicPeriod" startAt="22"/>
            </a:pPr>
            <a:r>
              <a:rPr lang="en-NZ" sz="1200" dirty="0">
                <a:solidFill>
                  <a:srgbClr val="000000"/>
                </a:solidFill>
                <a:latin typeface="Verdana" pitchFamily="34" charset="0"/>
                <a:ea typeface="Verdana" pitchFamily="34" charset="0"/>
                <a:cs typeface="Verdana" pitchFamily="34" charset="0"/>
                <a:hlinkClick r:id="rId14"/>
              </a:rPr>
              <a:t>‘Early menopause is an independent predictor of rheumatoid arthritis’</a:t>
            </a:r>
            <a:r>
              <a:rPr lang="en-NZ" sz="1200"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Mitra</a:t>
            </a:r>
            <a:r>
              <a:rPr lang="en-NZ" sz="1200" i="1"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Pikwer</a:t>
            </a:r>
            <a:r>
              <a:rPr lang="en-NZ" sz="1200" i="1" dirty="0">
                <a:solidFill>
                  <a:srgbClr val="000000"/>
                </a:solidFill>
                <a:latin typeface="Verdana" pitchFamily="34" charset="0"/>
                <a:ea typeface="Verdana" pitchFamily="34" charset="0"/>
                <a:cs typeface="Verdana" pitchFamily="34" charset="0"/>
              </a:rPr>
              <a:t>, Ulf </a:t>
            </a:r>
            <a:r>
              <a:rPr lang="en-NZ" sz="1200" i="1" dirty="0" err="1">
                <a:solidFill>
                  <a:srgbClr val="000000"/>
                </a:solidFill>
                <a:latin typeface="Verdana" pitchFamily="34" charset="0"/>
                <a:ea typeface="Verdana" pitchFamily="34" charset="0"/>
                <a:cs typeface="Verdana" pitchFamily="34" charset="0"/>
              </a:rPr>
              <a:t>Bergström</a:t>
            </a:r>
            <a:r>
              <a:rPr lang="en-NZ" sz="1200" i="1" dirty="0">
                <a:solidFill>
                  <a:srgbClr val="000000"/>
                </a:solidFill>
                <a:latin typeface="Verdana" pitchFamily="34" charset="0"/>
                <a:ea typeface="Verdana" pitchFamily="34" charset="0"/>
                <a:cs typeface="Verdana" pitchFamily="34" charset="0"/>
              </a:rPr>
              <a:t>, Jan-</a:t>
            </a:r>
            <a:r>
              <a:rPr lang="en-NZ" sz="1200" i="1" dirty="0" err="1">
                <a:solidFill>
                  <a:srgbClr val="000000"/>
                </a:solidFill>
                <a:latin typeface="Verdana" pitchFamily="34" charset="0"/>
                <a:ea typeface="Verdana" pitchFamily="34" charset="0"/>
                <a:cs typeface="Verdana" pitchFamily="34" charset="0"/>
              </a:rPr>
              <a:t>Åke</a:t>
            </a:r>
            <a:r>
              <a:rPr lang="en-NZ" sz="1200" i="1" dirty="0">
                <a:solidFill>
                  <a:srgbClr val="000000"/>
                </a:solidFill>
                <a:latin typeface="Verdana" pitchFamily="34" charset="0"/>
                <a:ea typeface="Verdana" pitchFamily="34" charset="0"/>
                <a:cs typeface="Verdana" pitchFamily="34" charset="0"/>
              </a:rPr>
              <a:t> Nilsson, </a:t>
            </a:r>
            <a:r>
              <a:rPr lang="en-NZ" sz="1200" i="1" dirty="0" err="1">
                <a:solidFill>
                  <a:srgbClr val="000000"/>
                </a:solidFill>
                <a:latin typeface="Verdana" pitchFamily="34" charset="0"/>
                <a:ea typeface="Verdana" pitchFamily="34" charset="0"/>
                <a:cs typeface="Verdana" pitchFamily="34" charset="0"/>
              </a:rPr>
              <a:t>Lennart</a:t>
            </a:r>
            <a:r>
              <a:rPr lang="en-NZ" sz="1200" i="1" dirty="0">
                <a:solidFill>
                  <a:srgbClr val="000000"/>
                </a:solidFill>
                <a:latin typeface="Verdana" pitchFamily="34" charset="0"/>
                <a:ea typeface="Verdana" pitchFamily="34" charset="0"/>
                <a:cs typeface="Verdana" pitchFamily="34" charset="0"/>
              </a:rPr>
              <a:t> </a:t>
            </a:r>
            <a:r>
              <a:rPr lang="en-NZ" sz="1200" i="1" dirty="0" err="1">
                <a:solidFill>
                  <a:srgbClr val="000000"/>
                </a:solidFill>
                <a:latin typeface="Verdana" pitchFamily="34" charset="0"/>
                <a:ea typeface="Verdana" pitchFamily="34" charset="0"/>
                <a:cs typeface="Verdana" pitchFamily="34" charset="0"/>
              </a:rPr>
              <a:t>Jacobsson</a:t>
            </a:r>
            <a:r>
              <a:rPr lang="en-NZ" sz="1200" i="1" dirty="0">
                <a:solidFill>
                  <a:srgbClr val="000000"/>
                </a:solidFill>
                <a:latin typeface="Verdana" pitchFamily="34" charset="0"/>
                <a:ea typeface="Verdana" pitchFamily="34" charset="0"/>
                <a:cs typeface="Verdana" pitchFamily="34" charset="0"/>
              </a:rPr>
              <a:t>, Carl </a:t>
            </a:r>
            <a:r>
              <a:rPr lang="en-NZ" sz="1200" i="1" dirty="0" err="1">
                <a:solidFill>
                  <a:srgbClr val="000000"/>
                </a:solidFill>
                <a:latin typeface="Verdana" pitchFamily="34" charset="0"/>
                <a:ea typeface="Verdana" pitchFamily="34" charset="0"/>
                <a:cs typeface="Verdana" pitchFamily="34" charset="0"/>
              </a:rPr>
              <a:t>Turesson</a:t>
            </a:r>
            <a:r>
              <a:rPr lang="en-NZ" sz="1200" i="1" dirty="0">
                <a:solidFill>
                  <a:srgbClr val="000000"/>
                </a:solidFill>
                <a:latin typeface="Verdana" pitchFamily="34" charset="0"/>
                <a:ea typeface="Verdana" pitchFamily="34" charset="0"/>
                <a:cs typeface="Verdana" pitchFamily="34" charset="0"/>
              </a:rPr>
              <a:t>. Ann Rheum Dis Oct 2011</a:t>
            </a:r>
            <a:r>
              <a:rPr lang="en-NZ" sz="1200" dirty="0">
                <a:solidFill>
                  <a:srgbClr val="000000"/>
                </a:solidFill>
                <a:latin typeface="Verdana" pitchFamily="34" charset="0"/>
                <a:ea typeface="Verdana" pitchFamily="34" charset="0"/>
                <a:cs typeface="Verdana" pitchFamily="34" charset="0"/>
              </a:rPr>
              <a:t>.</a:t>
            </a:r>
          </a:p>
          <a:p>
            <a:pPr marL="342900" indent="-342900">
              <a:spcAft>
                <a:spcPts val="600"/>
              </a:spcAft>
              <a:buFont typeface="+mj-lt"/>
              <a:buAutoNum type="arabicPeriod" startAt="22"/>
            </a:pPr>
            <a:r>
              <a:rPr lang="en-NZ" sz="1200" dirty="0">
                <a:solidFill>
                  <a:srgbClr val="000000"/>
                </a:solidFill>
                <a:latin typeface="Verdana" pitchFamily="34" charset="0"/>
                <a:ea typeface="Verdana" pitchFamily="34" charset="0"/>
                <a:cs typeface="Verdana" pitchFamily="34" charset="0"/>
                <a:hlinkClick r:id="rId15"/>
              </a:rPr>
              <a:t>‘A formula fed baby is ….’</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Kramer &amp; </a:t>
            </a:r>
            <a:r>
              <a:rPr lang="en-NZ" sz="1200" i="1" dirty="0" err="1">
                <a:solidFill>
                  <a:srgbClr val="000000"/>
                </a:solidFill>
                <a:latin typeface="Verdana" pitchFamily="34" charset="0"/>
                <a:ea typeface="Verdana" pitchFamily="34" charset="0"/>
                <a:cs typeface="Verdana" pitchFamily="34" charset="0"/>
              </a:rPr>
              <a:t>Kakuma</a:t>
            </a:r>
            <a:r>
              <a:rPr lang="en-NZ" sz="1200" i="1" dirty="0">
                <a:solidFill>
                  <a:srgbClr val="000000"/>
                </a:solidFill>
                <a:latin typeface="Verdana" pitchFamily="34" charset="0"/>
                <a:ea typeface="Verdana" pitchFamily="34" charset="0"/>
                <a:cs typeface="Verdana" pitchFamily="34" charset="0"/>
              </a:rPr>
              <a:t> (2002) Midwifery Digest 14:2 (2004)</a:t>
            </a:r>
          </a:p>
          <a:p>
            <a:pPr marL="342900" indent="-342900">
              <a:spcAft>
                <a:spcPts val="600"/>
              </a:spcAft>
              <a:buFont typeface="+mj-lt"/>
              <a:buAutoNum type="arabicPeriod" startAt="22"/>
            </a:pPr>
            <a:r>
              <a:rPr lang="en-NZ" sz="1200" dirty="0">
                <a:solidFill>
                  <a:srgbClr val="000000"/>
                </a:solidFill>
                <a:latin typeface="Verdana" pitchFamily="34" charset="0"/>
                <a:ea typeface="Verdana" pitchFamily="34" charset="0"/>
                <a:cs typeface="Verdana" pitchFamily="34" charset="0"/>
                <a:hlinkClick r:id="rId16"/>
              </a:rPr>
              <a:t>‘Did you ever wonder what’s in ……?’</a:t>
            </a:r>
            <a:r>
              <a:rPr lang="en-NZ" sz="1200" dirty="0">
                <a:solidFill>
                  <a:srgbClr val="000000"/>
                </a:solidFill>
                <a:latin typeface="Verdana" pitchFamily="34" charset="0"/>
                <a:ea typeface="Verdana" pitchFamily="34" charset="0"/>
                <a:cs typeface="Verdana" pitchFamily="34" charset="0"/>
              </a:rPr>
              <a:t> </a:t>
            </a:r>
            <a:r>
              <a:rPr lang="en-NZ" sz="1200" i="1" dirty="0">
                <a:solidFill>
                  <a:srgbClr val="000000"/>
                </a:solidFill>
                <a:latin typeface="Verdana" pitchFamily="34" charset="0"/>
                <a:ea typeface="Verdana" pitchFamily="34" charset="0"/>
                <a:cs typeface="Verdana" pitchFamily="34" charset="0"/>
              </a:rPr>
              <a:t>Cecily </a:t>
            </a:r>
            <a:r>
              <a:rPr lang="en-NZ" sz="1200" i="1" dirty="0" err="1">
                <a:solidFill>
                  <a:srgbClr val="000000"/>
                </a:solidFill>
                <a:latin typeface="Verdana" pitchFamily="34" charset="0"/>
                <a:ea typeface="Verdana" pitchFamily="34" charset="0"/>
                <a:cs typeface="Verdana" pitchFamily="34" charset="0"/>
              </a:rPr>
              <a:t>Heslett</a:t>
            </a:r>
            <a:r>
              <a:rPr lang="en-NZ" sz="1200" i="1" dirty="0">
                <a:solidFill>
                  <a:srgbClr val="000000"/>
                </a:solidFill>
                <a:latin typeface="Verdana" pitchFamily="34" charset="0"/>
                <a:ea typeface="Verdana" pitchFamily="34" charset="0"/>
                <a:cs typeface="Verdana" pitchFamily="34" charset="0"/>
              </a:rPr>
              <a:t>, Sherri </a:t>
            </a:r>
            <a:r>
              <a:rPr lang="en-NZ" sz="1200" i="1" dirty="0" err="1">
                <a:solidFill>
                  <a:srgbClr val="000000"/>
                </a:solidFill>
                <a:latin typeface="Verdana" pitchFamily="34" charset="0"/>
                <a:ea typeface="Verdana" pitchFamily="34" charset="0"/>
                <a:cs typeface="Verdana" pitchFamily="34" charset="0"/>
              </a:rPr>
              <a:t>Hedberg</a:t>
            </a:r>
            <a:r>
              <a:rPr lang="en-NZ" sz="1200" i="1" dirty="0">
                <a:solidFill>
                  <a:srgbClr val="000000"/>
                </a:solidFill>
                <a:latin typeface="Verdana" pitchFamily="34" charset="0"/>
                <a:ea typeface="Verdana" pitchFamily="34" charset="0"/>
                <a:cs typeface="Verdana" pitchFamily="34" charset="0"/>
              </a:rPr>
              <a:t> and Haley Rumble 2007</a:t>
            </a:r>
            <a:endParaRPr lang="en-NZ" sz="1200" dirty="0">
              <a:solidFill>
                <a:srgbClr val="000000"/>
              </a:solidFill>
              <a:latin typeface="Verdana" pitchFamily="34" charset="0"/>
              <a:ea typeface="Verdana" pitchFamily="34" charset="0"/>
              <a:cs typeface="Verdana" pitchFamily="34" charset="0"/>
            </a:endParaRPr>
          </a:p>
          <a:p>
            <a:pPr marL="342900" indent="-342900">
              <a:buFont typeface="+mj-lt"/>
              <a:buAutoNum type="arabicPeriod"/>
            </a:pPr>
            <a:endParaRPr lang="en-NZ" sz="1050" dirty="0">
              <a:solidFill>
                <a:srgbClr val="000000"/>
              </a:solidFill>
              <a:latin typeface="Verdana" pitchFamily="34" charset="0"/>
              <a:ea typeface="Verdana" pitchFamily="34" charset="0"/>
              <a:cs typeface="Verdana" pitchFamily="34" charset="0"/>
            </a:endParaRPr>
          </a:p>
          <a:p>
            <a:pPr marL="342900" indent="-342900">
              <a:buFont typeface="+mj-lt"/>
              <a:buAutoNum type="arabicPeriod" startAt="15"/>
            </a:pPr>
            <a:endParaRPr lang="en-NZ" sz="1200" dirty="0">
              <a:solidFill>
                <a:srgbClr val="000000"/>
              </a:solidFill>
              <a:latin typeface="Verdana" pitchFamily="34" charset="0"/>
              <a:ea typeface="Verdana" pitchFamily="34" charset="0"/>
              <a:cs typeface="Verdana" pitchFamily="34" charset="0"/>
            </a:endParaRPr>
          </a:p>
        </p:txBody>
      </p:sp>
    </p:spTree>
    <p:custDataLst>
      <p:tags r:id="rId1"/>
    </p:custDataLst>
    <p:extLst>
      <p:ext uri="{BB962C8B-B14F-4D97-AF65-F5344CB8AC3E}">
        <p14:creationId xmlns:p14="http://schemas.microsoft.com/office/powerpoint/2010/main" val="36627557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New Hartmann breast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235827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normAutofit fontScale="90000"/>
          </a:bodyPr>
          <a:lstStyle/>
          <a:p>
            <a:r>
              <a:rPr lang="en-NZ" sz="4000"/>
              <a:t>The World Health Organization recommends:</a:t>
            </a:r>
          </a:p>
        </p:txBody>
      </p:sp>
      <p:sp>
        <p:nvSpPr>
          <p:cNvPr id="78851" name="Rectangle 3"/>
          <p:cNvSpPr>
            <a:spLocks noGrp="1" noChangeArrowheads="1"/>
          </p:cNvSpPr>
          <p:nvPr>
            <p:ph idx="1"/>
          </p:nvPr>
        </p:nvSpPr>
        <p:spPr/>
        <p:txBody>
          <a:bodyPr/>
          <a:lstStyle/>
          <a:p>
            <a:pPr>
              <a:lnSpc>
                <a:spcPct val="90000"/>
              </a:lnSpc>
              <a:buFontTx/>
              <a:buNone/>
            </a:pPr>
            <a:endParaRPr lang="en-NZ" dirty="0"/>
          </a:p>
          <a:p>
            <a:pPr>
              <a:lnSpc>
                <a:spcPct val="90000"/>
              </a:lnSpc>
              <a:buFontTx/>
              <a:buNone/>
            </a:pPr>
            <a:r>
              <a:rPr lang="en-NZ" dirty="0"/>
              <a:t>For </a:t>
            </a:r>
            <a:r>
              <a:rPr lang="en-NZ" u="sng" dirty="0"/>
              <a:t>OPTIMAL</a:t>
            </a:r>
            <a:r>
              <a:rPr lang="en-NZ" dirty="0"/>
              <a:t> health:</a:t>
            </a:r>
          </a:p>
          <a:p>
            <a:pPr>
              <a:lnSpc>
                <a:spcPct val="90000"/>
              </a:lnSpc>
              <a:buFontTx/>
              <a:buNone/>
            </a:pPr>
            <a:endParaRPr lang="en-NZ" dirty="0"/>
          </a:p>
          <a:p>
            <a:pPr>
              <a:lnSpc>
                <a:spcPct val="90000"/>
              </a:lnSpc>
            </a:pPr>
            <a:r>
              <a:rPr lang="en-NZ" dirty="0"/>
              <a:t>Exclusive breastfeeding for six months</a:t>
            </a:r>
          </a:p>
          <a:p>
            <a:pPr>
              <a:lnSpc>
                <a:spcPct val="90000"/>
              </a:lnSpc>
            </a:pPr>
            <a:r>
              <a:rPr lang="en-NZ" dirty="0"/>
              <a:t>Continue breastfeeding up to two years and beyond</a:t>
            </a:r>
          </a:p>
          <a:p>
            <a:pPr>
              <a:lnSpc>
                <a:spcPct val="90000"/>
              </a:lnSpc>
            </a:pPr>
            <a:endParaRPr lang="en-NZ" dirty="0"/>
          </a:p>
          <a:p>
            <a:pPr algn="ctr">
              <a:lnSpc>
                <a:spcPct val="90000"/>
              </a:lnSpc>
              <a:buFontTx/>
              <a:buNone/>
            </a:pPr>
            <a:r>
              <a:rPr lang="en-NZ" dirty="0">
                <a:solidFill>
                  <a:schemeClr val="folHlink"/>
                </a:solidFill>
              </a:rPr>
              <a:t>This is the </a:t>
            </a:r>
            <a:r>
              <a:rPr lang="en-NZ" dirty="0">
                <a:solidFill>
                  <a:srgbClr val="FFFF00"/>
                </a:solidFill>
              </a:rPr>
              <a:t>Gold Standard </a:t>
            </a:r>
            <a:r>
              <a:rPr lang="en-NZ" dirty="0">
                <a:solidFill>
                  <a:schemeClr val="folHlink"/>
                </a:solidFill>
              </a:rPr>
              <a:t>for infant feeding</a:t>
            </a:r>
          </a:p>
        </p:txBody>
      </p:sp>
      <p:pic>
        <p:nvPicPr>
          <p:cNvPr id="78852" name="Picture 4" descr="j04316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476250"/>
            <a:ext cx="18288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78853" name="Picture 5" descr="j04316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750" y="1989138"/>
            <a:ext cx="720725" cy="720725"/>
          </a:xfrm>
          <a:prstGeom prst="rect">
            <a:avLst/>
          </a:prstGeom>
          <a:noFill/>
          <a:extLst>
            <a:ext uri="{909E8E84-426E-40DD-AFC4-6F175D3DCCD1}">
              <a14:hiddenFill xmlns:a14="http://schemas.microsoft.com/office/drawing/2010/main">
                <a:solidFill>
                  <a:srgbClr val="FFFFFF"/>
                </a:solidFill>
              </a14:hiddenFill>
            </a:ext>
          </a:extLst>
        </p:spPr>
      </p:pic>
      <p:pic>
        <p:nvPicPr>
          <p:cNvPr id="78854" name="Picture 6" descr="j04316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59788" y="1989138"/>
            <a:ext cx="5334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78855" name="Picture 7" descr="j04316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981075"/>
            <a:ext cx="1079500" cy="1079500"/>
          </a:xfrm>
          <a:prstGeom prst="rect">
            <a:avLst/>
          </a:prstGeom>
          <a:noFill/>
          <a:extLst>
            <a:ext uri="{909E8E84-426E-40DD-AFC4-6F175D3DCCD1}">
              <a14:hiddenFill xmlns:a14="http://schemas.microsoft.com/office/drawing/2010/main">
                <a:solidFill>
                  <a:srgbClr val="FFFFFF"/>
                </a:solidFill>
              </a14:hiddenFill>
            </a:ext>
          </a:extLst>
        </p:spPr>
      </p:pic>
      <p:pic>
        <p:nvPicPr>
          <p:cNvPr id="78856" name="Picture 8" descr="j04316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2420938"/>
            <a:ext cx="460375" cy="460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5762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0315" y="714555"/>
            <a:ext cx="5880136" cy="584775"/>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NZ" sz="3200" b="1" spc="50" dirty="0">
                <a:ln w="11430"/>
                <a:gradFill>
                  <a:gsLst>
                    <a:gs pos="25000">
                      <a:srgbClr val="A12331">
                        <a:satMod val="155000"/>
                      </a:srgbClr>
                    </a:gs>
                    <a:gs pos="100000">
                      <a:srgbClr val="A12331">
                        <a:shade val="45000"/>
                        <a:satMod val="165000"/>
                      </a:srgbClr>
                    </a:gs>
                  </a:gsLst>
                  <a:lin ang="5400000"/>
                </a:gradFill>
                <a:effectLst>
                  <a:outerShdw blurRad="76200" dist="50800" dir="5400000" algn="tl" rotWithShape="0">
                    <a:srgbClr val="000000">
                      <a:alpha val="65000"/>
                    </a:srgbClr>
                  </a:outerShdw>
                </a:effectLst>
                <a:latin typeface="Segoe Print" pitchFamily="2" charset="0"/>
              </a:rPr>
              <a:t>Let’s talk about </a:t>
            </a:r>
            <a:r>
              <a:rPr lang="en-NZ" sz="3200" b="1" spc="50" dirty="0" err="1">
                <a:ln w="11430"/>
                <a:gradFill>
                  <a:gsLst>
                    <a:gs pos="25000">
                      <a:srgbClr val="A12331">
                        <a:satMod val="155000"/>
                      </a:srgbClr>
                    </a:gs>
                    <a:gs pos="100000">
                      <a:srgbClr val="A12331">
                        <a:shade val="45000"/>
                        <a:satMod val="165000"/>
                      </a:srgbClr>
                    </a:gs>
                  </a:gsLst>
                  <a:lin ang="5400000"/>
                </a:gradFill>
                <a:effectLst>
                  <a:outerShdw blurRad="76200" dist="50800" dir="5400000" algn="tl" rotWithShape="0">
                    <a:srgbClr val="000000">
                      <a:alpha val="65000"/>
                    </a:srgbClr>
                  </a:outerShdw>
                </a:effectLst>
                <a:latin typeface="Segoe Print" pitchFamily="2" charset="0"/>
              </a:rPr>
              <a:t>breastmilk</a:t>
            </a:r>
            <a:endParaRPr lang="en-NZ" sz="3200" b="1" spc="50" dirty="0">
              <a:ln w="11430"/>
              <a:gradFill>
                <a:gsLst>
                  <a:gs pos="25000">
                    <a:srgbClr val="A12331">
                      <a:satMod val="155000"/>
                    </a:srgbClr>
                  </a:gs>
                  <a:gs pos="100000">
                    <a:srgbClr val="A12331">
                      <a:shade val="45000"/>
                      <a:satMod val="165000"/>
                    </a:srgbClr>
                  </a:gs>
                </a:gsLst>
                <a:lin ang="5400000"/>
              </a:gradFill>
              <a:effectLst>
                <a:outerShdw blurRad="76200" dist="50800" dir="5400000" algn="tl" rotWithShape="0">
                  <a:srgbClr val="000000">
                    <a:alpha val="65000"/>
                  </a:srgbClr>
                </a:outerShdw>
              </a:effectLst>
              <a:latin typeface="Segoe Print" pitchFamily="2" charset="0"/>
            </a:endParaRPr>
          </a:p>
        </p:txBody>
      </p:sp>
      <p:sp>
        <p:nvSpPr>
          <p:cNvPr id="4" name="Rectangle 3"/>
          <p:cNvSpPr/>
          <p:nvPr/>
        </p:nvSpPr>
        <p:spPr>
          <a:xfrm>
            <a:off x="307435" y="1743406"/>
            <a:ext cx="4429996" cy="3724096"/>
          </a:xfrm>
          <a:prstGeom prst="rect">
            <a:avLst/>
          </a:prstGeom>
        </p:spPr>
        <p:txBody>
          <a:bodyPr wrap="square">
            <a:spAutoFit/>
          </a:bodyPr>
          <a:lstStyle/>
          <a:p>
            <a:r>
              <a:rPr lang="en-NZ" b="1" dirty="0">
                <a:solidFill>
                  <a:srgbClr val="000000"/>
                </a:solidFill>
                <a:latin typeface="Verdana" pitchFamily="34" charset="0"/>
                <a:ea typeface="Verdana" pitchFamily="34" charset="0"/>
                <a:cs typeface="Verdana" pitchFamily="34" charset="0"/>
              </a:rPr>
              <a:t>Colostrum:</a:t>
            </a:r>
            <a:r>
              <a:rPr lang="en-NZ" dirty="0">
                <a:solidFill>
                  <a:srgbClr val="000000"/>
                </a:solidFill>
                <a:latin typeface="Verdana" pitchFamily="34" charset="0"/>
                <a:ea typeface="Verdana" pitchFamily="34" charset="0"/>
                <a:cs typeface="Verdana" pitchFamily="34" charset="0"/>
              </a:rPr>
              <a:t> the first milk. Various colours: white, clear, yellow, pink, brown to name some. </a:t>
            </a:r>
          </a:p>
          <a:p>
            <a:endParaRPr lang="en-NZ" sz="1600" dirty="0">
              <a:solidFill>
                <a:srgbClr val="000000"/>
              </a:solidFill>
              <a:latin typeface="Verdana" pitchFamily="34" charset="0"/>
              <a:ea typeface="Verdana" pitchFamily="34" charset="0"/>
              <a:cs typeface="Verdana" pitchFamily="34" charset="0"/>
            </a:endParaRPr>
          </a:p>
          <a:p>
            <a:r>
              <a:rPr lang="en-US" sz="1600" dirty="0">
                <a:solidFill>
                  <a:prstClr val="black"/>
                </a:solidFill>
                <a:latin typeface="Verdana" pitchFamily="34" charset="0"/>
                <a:ea typeface="Verdana" pitchFamily="34" charset="0"/>
                <a:cs typeface="Verdana" pitchFamily="34" charset="0"/>
              </a:rPr>
              <a:t>An example: the yellowish </a:t>
            </a:r>
            <a:r>
              <a:rPr lang="en-US" sz="1600" dirty="0" err="1">
                <a:solidFill>
                  <a:prstClr val="black"/>
                </a:solidFill>
                <a:latin typeface="Verdana" pitchFamily="34" charset="0"/>
                <a:ea typeface="Verdana" pitchFamily="34" charset="0"/>
                <a:cs typeface="Verdana" pitchFamily="34" charset="0"/>
              </a:rPr>
              <a:t>colour</a:t>
            </a:r>
            <a:r>
              <a:rPr lang="en-US" sz="1600" dirty="0">
                <a:solidFill>
                  <a:prstClr val="black"/>
                </a:solidFill>
                <a:latin typeface="Verdana" pitchFamily="34" charset="0"/>
                <a:ea typeface="Verdana" pitchFamily="34" charset="0"/>
                <a:cs typeface="Verdana" pitchFamily="34" charset="0"/>
              </a:rPr>
              <a:t> is attributed to beta-carotene a precursor of vitamin A.  The presence of this is important for protection against infection and eye development.</a:t>
            </a:r>
            <a:endParaRPr lang="en-NZ" sz="1600" dirty="0">
              <a:solidFill>
                <a:prstClr val="black"/>
              </a:solidFill>
              <a:latin typeface="Verdana" pitchFamily="34" charset="0"/>
              <a:ea typeface="Verdana" pitchFamily="34" charset="0"/>
              <a:cs typeface="Verdana" pitchFamily="34" charset="0"/>
            </a:endParaRPr>
          </a:p>
          <a:p>
            <a:endParaRPr lang="en-NZ" dirty="0">
              <a:solidFill>
                <a:srgbClr val="000000"/>
              </a:solidFill>
              <a:latin typeface="Verdana" pitchFamily="34" charset="0"/>
              <a:ea typeface="Verdana" pitchFamily="34" charset="0"/>
              <a:cs typeface="Verdana" pitchFamily="34" charset="0"/>
            </a:endParaRPr>
          </a:p>
          <a:p>
            <a:r>
              <a:rPr lang="en-NZ" dirty="0">
                <a:solidFill>
                  <a:srgbClr val="000000"/>
                </a:solidFill>
                <a:latin typeface="Verdana" pitchFamily="34" charset="0"/>
                <a:ea typeface="Verdana" pitchFamily="34" charset="0"/>
                <a:cs typeface="Verdana" pitchFamily="34" charset="0"/>
              </a:rPr>
              <a:t>Amount produced in the first 24 hours 7 – 123mls with the average production as 35mls.</a:t>
            </a:r>
          </a:p>
          <a:p>
            <a:endParaRPr lang="en-NZ" sz="1400" dirty="0">
              <a:solidFill>
                <a:srgbClr val="000000"/>
              </a:solidFill>
              <a:latin typeface="Verdana" pitchFamily="34" charset="0"/>
              <a:ea typeface="Verdana" pitchFamily="34" charset="0"/>
              <a:cs typeface="Verdana" pitchFamily="34" charset="0"/>
            </a:endParaRPr>
          </a:p>
        </p:txBody>
      </p:sp>
      <p:pic>
        <p:nvPicPr>
          <p:cNvPr id="5" name="Picture 2" descr="A comparison of formula &amp; human right Nancy wight calif"/>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4813761" y="2188835"/>
            <a:ext cx="4010056" cy="312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4813761" y="1899275"/>
            <a:ext cx="1983820" cy="297180"/>
          </a:xfrm>
          <a:prstGeom prst="rect">
            <a:avLst/>
          </a:prstGeom>
          <a:solidFill>
            <a:schemeClr val="tx2">
              <a:alpha val="40000"/>
            </a:schemeClr>
          </a:solidFill>
        </p:spPr>
        <p:txBody>
          <a:bodyPr wrap="square" rtlCol="0">
            <a:noAutofit/>
          </a:bodyPr>
          <a:lstStyle/>
          <a:p>
            <a:pPr algn="ctr"/>
            <a:r>
              <a:rPr lang="en-NZ" sz="1400" b="1" dirty="0">
                <a:solidFill>
                  <a:srgbClr val="000000"/>
                </a:solidFill>
                <a:latin typeface="Verdana" pitchFamily="34" charset="0"/>
                <a:ea typeface="Verdana" pitchFamily="34" charset="0"/>
                <a:cs typeface="Verdana" pitchFamily="34" charset="0"/>
              </a:rPr>
              <a:t>Formula</a:t>
            </a:r>
          </a:p>
        </p:txBody>
      </p:sp>
      <p:sp>
        <p:nvSpPr>
          <p:cNvPr id="7" name="TextBox 6"/>
          <p:cNvSpPr txBox="1"/>
          <p:nvPr/>
        </p:nvSpPr>
        <p:spPr>
          <a:xfrm>
            <a:off x="6796013" y="1906895"/>
            <a:ext cx="2026236" cy="297180"/>
          </a:xfrm>
          <a:prstGeom prst="rect">
            <a:avLst/>
          </a:prstGeom>
          <a:solidFill>
            <a:schemeClr val="tx2">
              <a:alpha val="40000"/>
            </a:schemeClr>
          </a:solidFill>
        </p:spPr>
        <p:txBody>
          <a:bodyPr wrap="square" rtlCol="0">
            <a:noAutofit/>
          </a:bodyPr>
          <a:lstStyle/>
          <a:p>
            <a:pPr algn="ctr"/>
            <a:r>
              <a:rPr lang="en-NZ" sz="1400" b="1" dirty="0" err="1">
                <a:solidFill>
                  <a:srgbClr val="000000"/>
                </a:solidFill>
                <a:latin typeface="Verdana" pitchFamily="34" charset="0"/>
                <a:ea typeface="Verdana" pitchFamily="34" charset="0"/>
                <a:cs typeface="Verdana" pitchFamily="34" charset="0"/>
              </a:rPr>
              <a:t>Breastmilk</a:t>
            </a:r>
            <a:endParaRPr lang="en-NZ" sz="1400" b="1" dirty="0">
              <a:solidFill>
                <a:srgbClr val="000000"/>
              </a:solidFill>
              <a:latin typeface="Verdana" pitchFamily="34" charset="0"/>
              <a:ea typeface="Verdana" pitchFamily="34" charset="0"/>
              <a:cs typeface="Verdana" pitchFamily="34" charset="0"/>
            </a:endParaRPr>
          </a:p>
        </p:txBody>
      </p:sp>
      <p:sp>
        <p:nvSpPr>
          <p:cNvPr id="8" name="Rectangle 7"/>
          <p:cNvSpPr/>
          <p:nvPr/>
        </p:nvSpPr>
        <p:spPr>
          <a:xfrm>
            <a:off x="4737431" y="5310873"/>
            <a:ext cx="4162717" cy="371961"/>
          </a:xfrm>
          <a:prstGeom prst="rect">
            <a:avLst/>
          </a:prstGeom>
        </p:spPr>
        <p:txBody>
          <a:bodyPr wrap="square">
            <a:spAutoFit/>
          </a:bodyPr>
          <a:lstStyle/>
          <a:p>
            <a:pPr algn="r">
              <a:lnSpc>
                <a:spcPct val="150000"/>
              </a:lnSpc>
            </a:pPr>
            <a:r>
              <a:rPr lang="en-US" sz="1400" i="1" dirty="0">
                <a:solidFill>
                  <a:srgbClr val="000000"/>
                </a:solidFill>
                <a:latin typeface="Verdana" pitchFamily="34" charset="0"/>
                <a:ea typeface="Verdana" pitchFamily="34" charset="0"/>
                <a:cs typeface="Verdana" pitchFamily="34" charset="0"/>
              </a:rPr>
              <a:t>Photo: Courtesy </a:t>
            </a:r>
            <a:r>
              <a:rPr lang="en-NZ" sz="1400" i="1" dirty="0">
                <a:solidFill>
                  <a:srgbClr val="000000"/>
                </a:solidFill>
                <a:latin typeface="Verdana" pitchFamily="34" charset="0"/>
                <a:ea typeface="Verdana" pitchFamily="34" charset="0"/>
                <a:cs typeface="Verdana" pitchFamily="34" charset="0"/>
              </a:rPr>
              <a:t>Rebecca </a:t>
            </a:r>
            <a:r>
              <a:rPr lang="en-NZ" sz="1400" i="1" dirty="0" err="1">
                <a:solidFill>
                  <a:srgbClr val="000000"/>
                </a:solidFill>
                <a:latin typeface="Verdana" pitchFamily="34" charset="0"/>
                <a:ea typeface="Verdana" pitchFamily="34" charset="0"/>
                <a:cs typeface="Verdana" pitchFamily="34" charset="0"/>
              </a:rPr>
              <a:t>Behre</a:t>
            </a:r>
            <a:r>
              <a:rPr lang="en-NZ" sz="1400" i="1" dirty="0">
                <a:solidFill>
                  <a:srgbClr val="000000"/>
                </a:solidFill>
                <a:latin typeface="Verdana" pitchFamily="34" charset="0"/>
                <a:ea typeface="Verdana" pitchFamily="34" charset="0"/>
                <a:cs typeface="Verdana" pitchFamily="34" charset="0"/>
              </a:rPr>
              <a:t> Idaho</a:t>
            </a:r>
          </a:p>
        </p:txBody>
      </p:sp>
    </p:spTree>
    <p:custDataLst>
      <p:tags r:id="rId1"/>
    </p:custDataLst>
    <p:extLst>
      <p:ext uri="{BB962C8B-B14F-4D97-AF65-F5344CB8AC3E}">
        <p14:creationId xmlns:p14="http://schemas.microsoft.com/office/powerpoint/2010/main" val="1244870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620688"/>
            <a:ext cx="8260672" cy="827111"/>
          </a:xfrm>
        </p:spPr>
        <p:txBody>
          <a:bodyPr>
            <a:noAutofit/>
          </a:bodyPr>
          <a:lstStyle/>
          <a:p>
            <a:pPr lvl="0" algn="l">
              <a:spcBef>
                <a:spcPts val="0"/>
              </a:spcBef>
            </a:pPr>
            <a:r>
              <a:rPr lang="en-NZ" sz="3200" b="1" cap="none" spc="50" dirty="0" smtClean="0">
                <a:ln w="11430"/>
                <a:gradFill>
                  <a:gsLst>
                    <a:gs pos="25000">
                      <a:srgbClr val="A12331">
                        <a:satMod val="155000"/>
                      </a:srgbClr>
                    </a:gs>
                    <a:gs pos="100000">
                      <a:srgbClr val="A12331">
                        <a:shade val="45000"/>
                        <a:satMod val="165000"/>
                      </a:srgbClr>
                    </a:gs>
                  </a:gsLst>
                  <a:lin ang="5400000"/>
                </a:gradFill>
                <a:effectLst>
                  <a:outerShdw blurRad="76200" dist="50800" dir="5400000" algn="tl" rotWithShape="0">
                    <a:srgbClr val="000000">
                      <a:alpha val="65000"/>
                    </a:srgbClr>
                  </a:outerShdw>
                </a:effectLst>
                <a:latin typeface="Segoe Print" pitchFamily="2" charset="0"/>
                <a:ea typeface="+mn-ea"/>
                <a:cs typeface="+mn-cs"/>
              </a:rPr>
              <a:t>Breastmilk: A dynamic fluid</a:t>
            </a:r>
            <a:r>
              <a:rPr lang="en-NZ" sz="3200" b="1" cap="none" spc="50" dirty="0">
                <a:ln w="11430"/>
                <a:gradFill>
                  <a:gsLst>
                    <a:gs pos="25000">
                      <a:srgbClr val="A12331">
                        <a:satMod val="155000"/>
                      </a:srgbClr>
                    </a:gs>
                    <a:gs pos="100000">
                      <a:srgbClr val="A12331">
                        <a:shade val="45000"/>
                        <a:satMod val="165000"/>
                      </a:srgbClr>
                    </a:gs>
                  </a:gsLst>
                  <a:lin ang="5400000"/>
                </a:gradFill>
                <a:effectLst>
                  <a:outerShdw blurRad="76200" dist="50800" dir="5400000" algn="tl" rotWithShape="0">
                    <a:srgbClr val="000000">
                      <a:alpha val="65000"/>
                    </a:srgbClr>
                  </a:outerShdw>
                </a:effectLst>
                <a:latin typeface="Segoe Print" pitchFamily="2" charset="0"/>
                <a:ea typeface="+mn-ea"/>
                <a:cs typeface="+mn-cs"/>
              </a:rPr>
              <a:t/>
            </a:r>
            <a:br>
              <a:rPr lang="en-NZ" sz="3200" b="1" cap="none" spc="50" dirty="0">
                <a:ln w="11430"/>
                <a:gradFill>
                  <a:gsLst>
                    <a:gs pos="25000">
                      <a:srgbClr val="A12331">
                        <a:satMod val="155000"/>
                      </a:srgbClr>
                    </a:gs>
                    <a:gs pos="100000">
                      <a:srgbClr val="A12331">
                        <a:shade val="45000"/>
                        <a:satMod val="165000"/>
                      </a:srgbClr>
                    </a:gs>
                  </a:gsLst>
                  <a:lin ang="5400000"/>
                </a:gradFill>
                <a:effectLst>
                  <a:outerShdw blurRad="76200" dist="50800" dir="5400000" algn="tl" rotWithShape="0">
                    <a:srgbClr val="000000">
                      <a:alpha val="65000"/>
                    </a:srgbClr>
                  </a:outerShdw>
                </a:effectLst>
                <a:latin typeface="Segoe Print" pitchFamily="2" charset="0"/>
                <a:ea typeface="+mn-ea"/>
                <a:cs typeface="+mn-cs"/>
              </a:rPr>
            </a:br>
            <a:endParaRPr lang="en-NZ" sz="3600" dirty="0"/>
          </a:p>
        </p:txBody>
      </p:sp>
      <p:sp>
        <p:nvSpPr>
          <p:cNvPr id="3" name="Rectangle 2"/>
          <p:cNvSpPr/>
          <p:nvPr/>
        </p:nvSpPr>
        <p:spPr>
          <a:xfrm>
            <a:off x="827584" y="2204864"/>
            <a:ext cx="4572000" cy="3693319"/>
          </a:xfrm>
          <a:prstGeom prst="rect">
            <a:avLst/>
          </a:prstGeom>
        </p:spPr>
        <p:txBody>
          <a:bodyPr>
            <a:spAutoFit/>
          </a:bodyPr>
          <a:lstStyle/>
          <a:p>
            <a:r>
              <a:rPr lang="en-NZ" dirty="0">
                <a:solidFill>
                  <a:srgbClr val="000000"/>
                </a:solidFill>
                <a:latin typeface="Verdana" pitchFamily="34" charset="0"/>
                <a:ea typeface="Verdana" pitchFamily="34" charset="0"/>
                <a:cs typeface="Verdana" pitchFamily="34" charset="0"/>
              </a:rPr>
              <a:t>The average amount a baby drinks in the first 24hrs = </a:t>
            </a:r>
            <a:r>
              <a:rPr lang="en-GB" dirty="0">
                <a:solidFill>
                  <a:srgbClr val="000000"/>
                </a:solidFill>
                <a:latin typeface="Verdana" pitchFamily="34" charset="0"/>
                <a:ea typeface="Verdana" pitchFamily="34" charset="0"/>
                <a:cs typeface="Verdana" pitchFamily="34" charset="0"/>
              </a:rPr>
              <a:t>15+/-11g (</a:t>
            </a:r>
            <a:r>
              <a:rPr lang="en-GB" i="1" dirty="0">
                <a:solidFill>
                  <a:srgbClr val="000000"/>
                </a:solidFill>
                <a:latin typeface="Verdana" pitchFamily="34" charset="0"/>
                <a:ea typeface="Verdana" pitchFamily="34" charset="0"/>
                <a:cs typeface="Verdana" pitchFamily="34" charset="0"/>
              </a:rPr>
              <a:t>Santoro W </a:t>
            </a:r>
            <a:r>
              <a:rPr lang="en-GB" i="1" dirty="0" err="1">
                <a:solidFill>
                  <a:srgbClr val="000000"/>
                </a:solidFill>
                <a:latin typeface="Verdana" pitchFamily="34" charset="0"/>
                <a:ea typeface="Verdana" pitchFamily="34" charset="0"/>
                <a:cs typeface="Verdana" pitchFamily="34" charset="0"/>
              </a:rPr>
              <a:t>Jr</a:t>
            </a:r>
            <a:r>
              <a:rPr lang="en-GB" i="1" dirty="0">
                <a:solidFill>
                  <a:srgbClr val="000000"/>
                </a:solidFill>
                <a:latin typeface="Verdana" pitchFamily="34" charset="0"/>
                <a:ea typeface="Verdana" pitchFamily="34" charset="0"/>
                <a:cs typeface="Verdana" pitchFamily="34" charset="0"/>
              </a:rPr>
              <a:t>, Martinez FE, </a:t>
            </a:r>
            <a:r>
              <a:rPr lang="en-GB" i="1" dirty="0" err="1">
                <a:solidFill>
                  <a:srgbClr val="000000"/>
                </a:solidFill>
                <a:latin typeface="Verdana" pitchFamily="34" charset="0"/>
                <a:ea typeface="Verdana" pitchFamily="34" charset="0"/>
                <a:cs typeface="Verdana" pitchFamily="34" charset="0"/>
              </a:rPr>
              <a:t>Ricco</a:t>
            </a:r>
            <a:r>
              <a:rPr lang="en-GB" i="1" dirty="0">
                <a:solidFill>
                  <a:srgbClr val="000000"/>
                </a:solidFill>
                <a:latin typeface="Verdana" pitchFamily="34" charset="0"/>
                <a:ea typeface="Verdana" pitchFamily="34" charset="0"/>
                <a:cs typeface="Verdana" pitchFamily="34" charset="0"/>
              </a:rPr>
              <a:t> RG, Jorge SM 2009</a:t>
            </a:r>
            <a:r>
              <a:rPr lang="en-GB" dirty="0">
                <a:solidFill>
                  <a:srgbClr val="000000"/>
                </a:solidFill>
                <a:latin typeface="Verdana" pitchFamily="34" charset="0"/>
                <a:ea typeface="Verdana" pitchFamily="34" charset="0"/>
                <a:cs typeface="Verdana" pitchFamily="34" charset="0"/>
              </a:rPr>
              <a:t>)</a:t>
            </a:r>
          </a:p>
          <a:p>
            <a:endParaRPr lang="en-GB" dirty="0">
              <a:solidFill>
                <a:srgbClr val="000000"/>
              </a:solidFill>
              <a:latin typeface="Verdana" pitchFamily="34" charset="0"/>
              <a:ea typeface="Verdana" pitchFamily="34" charset="0"/>
              <a:cs typeface="Verdana" pitchFamily="34" charset="0"/>
            </a:endParaRPr>
          </a:p>
          <a:p>
            <a:r>
              <a:rPr lang="en-NZ" dirty="0">
                <a:solidFill>
                  <a:srgbClr val="000000"/>
                </a:solidFill>
                <a:latin typeface="Verdana" pitchFamily="34" charset="0"/>
                <a:ea typeface="Verdana" pitchFamily="34" charset="0"/>
                <a:cs typeface="Verdana" pitchFamily="34" charset="0"/>
              </a:rPr>
              <a:t>Breastmilk is a dynamic fluid: </a:t>
            </a:r>
          </a:p>
          <a:p>
            <a:pPr marL="285750" indent="-285750">
              <a:buClr>
                <a:srgbClr val="990000"/>
              </a:buClr>
              <a:buSzPct val="120000"/>
              <a:buFont typeface="Arial" pitchFamily="34" charset="0"/>
              <a:buChar char="•"/>
            </a:pPr>
            <a:r>
              <a:rPr lang="en-NZ" dirty="0">
                <a:solidFill>
                  <a:srgbClr val="000000"/>
                </a:solidFill>
                <a:latin typeface="Verdana" pitchFamily="34" charset="0"/>
                <a:ea typeface="Verdana" pitchFamily="34" charset="0"/>
                <a:cs typeface="Verdana" pitchFamily="34" charset="0"/>
              </a:rPr>
              <a:t>‘preterm’ milk, </a:t>
            </a:r>
          </a:p>
          <a:p>
            <a:pPr marL="285750" indent="-285750">
              <a:buClr>
                <a:srgbClr val="990000"/>
              </a:buClr>
              <a:buSzPct val="120000"/>
              <a:buFont typeface="Arial" pitchFamily="34" charset="0"/>
              <a:buChar char="•"/>
            </a:pPr>
            <a:r>
              <a:rPr lang="en-NZ" dirty="0">
                <a:solidFill>
                  <a:srgbClr val="000000"/>
                </a:solidFill>
                <a:latin typeface="Verdana" pitchFamily="34" charset="0"/>
                <a:ea typeface="Verdana" pitchFamily="34" charset="0"/>
                <a:cs typeface="Verdana" pitchFamily="34" charset="0"/>
              </a:rPr>
              <a:t>colostrum, </a:t>
            </a:r>
          </a:p>
          <a:p>
            <a:pPr marL="285750" indent="-285750">
              <a:buClr>
                <a:srgbClr val="990000"/>
              </a:buClr>
              <a:buSzPct val="120000"/>
              <a:buFont typeface="Arial" pitchFamily="34" charset="0"/>
              <a:buChar char="•"/>
            </a:pPr>
            <a:r>
              <a:rPr lang="en-NZ" dirty="0">
                <a:solidFill>
                  <a:srgbClr val="000000"/>
                </a:solidFill>
                <a:latin typeface="Verdana" pitchFamily="34" charset="0"/>
                <a:ea typeface="Verdana" pitchFamily="34" charset="0"/>
                <a:cs typeface="Verdana" pitchFamily="34" charset="0"/>
              </a:rPr>
              <a:t>transitional milk, </a:t>
            </a:r>
          </a:p>
          <a:p>
            <a:pPr marL="285750" indent="-285750">
              <a:buClr>
                <a:srgbClr val="990000"/>
              </a:buClr>
              <a:buSzPct val="120000"/>
              <a:buFont typeface="Arial" pitchFamily="34" charset="0"/>
              <a:buChar char="•"/>
            </a:pPr>
            <a:r>
              <a:rPr lang="en-NZ" dirty="0">
                <a:solidFill>
                  <a:srgbClr val="000000"/>
                </a:solidFill>
                <a:latin typeface="Verdana" pitchFamily="34" charset="0"/>
                <a:ea typeface="Verdana" pitchFamily="34" charset="0"/>
                <a:cs typeface="Verdana" pitchFamily="34" charset="0"/>
              </a:rPr>
              <a:t>mature milk, </a:t>
            </a:r>
          </a:p>
          <a:p>
            <a:pPr marL="285750" indent="-285750">
              <a:buClr>
                <a:srgbClr val="990000"/>
              </a:buClr>
              <a:buSzPct val="120000"/>
              <a:buFont typeface="Arial" pitchFamily="34" charset="0"/>
              <a:buChar char="•"/>
            </a:pPr>
            <a:r>
              <a:rPr lang="en-NZ" dirty="0">
                <a:solidFill>
                  <a:srgbClr val="000000"/>
                </a:solidFill>
                <a:latin typeface="Verdana" pitchFamily="34" charset="0"/>
                <a:ea typeface="Verdana" pitchFamily="34" charset="0"/>
                <a:cs typeface="Verdana" pitchFamily="34" charset="0"/>
              </a:rPr>
              <a:t>weaning milk, </a:t>
            </a:r>
          </a:p>
          <a:p>
            <a:pPr marL="285750" indent="-285750">
              <a:buClr>
                <a:srgbClr val="990000"/>
              </a:buClr>
              <a:buSzPct val="120000"/>
              <a:buFont typeface="Arial" pitchFamily="34" charset="0"/>
              <a:buChar char="•"/>
            </a:pPr>
            <a:r>
              <a:rPr lang="en-NZ" dirty="0">
                <a:solidFill>
                  <a:srgbClr val="000000"/>
                </a:solidFill>
                <a:latin typeface="Verdana" pitchFamily="34" charset="0"/>
                <a:ea typeface="Verdana" pitchFamily="34" charset="0"/>
                <a:cs typeface="Verdana" pitchFamily="34" charset="0"/>
              </a:rPr>
              <a:t>foremilk and </a:t>
            </a:r>
          </a:p>
          <a:p>
            <a:pPr marL="285750" indent="-285750">
              <a:buClr>
                <a:srgbClr val="990000"/>
              </a:buClr>
              <a:buSzPct val="120000"/>
              <a:buFont typeface="Arial" pitchFamily="34" charset="0"/>
              <a:buChar char="•"/>
            </a:pPr>
            <a:r>
              <a:rPr lang="en-NZ" dirty="0" err="1">
                <a:solidFill>
                  <a:srgbClr val="000000"/>
                </a:solidFill>
                <a:latin typeface="Verdana" pitchFamily="34" charset="0"/>
                <a:ea typeface="Verdana" pitchFamily="34" charset="0"/>
                <a:cs typeface="Verdana" pitchFamily="34" charset="0"/>
              </a:rPr>
              <a:t>hindmilk</a:t>
            </a:r>
            <a:endParaRPr lang="en-GB" dirty="0">
              <a:solidFill>
                <a:srgbClr val="00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256129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Breastmilk</a:t>
            </a:r>
            <a:endParaRPr lang="en-NZ" dirty="0"/>
          </a:p>
        </p:txBody>
      </p:sp>
      <p:sp>
        <p:nvSpPr>
          <p:cNvPr id="3" name="Text Placeholder 2"/>
          <p:cNvSpPr>
            <a:spLocks noGrp="1"/>
          </p:cNvSpPr>
          <p:nvPr>
            <p:ph type="body" sz="quarter" idx="10"/>
          </p:nvPr>
        </p:nvSpPr>
        <p:spPr>
          <a:xfrm>
            <a:off x="807349" y="1022613"/>
            <a:ext cx="4213225" cy="5323113"/>
          </a:xfrm>
        </p:spPr>
        <p:txBody>
          <a:bodyPr/>
          <a:lstStyle/>
          <a:p>
            <a:pPr marL="361950" lvl="1" indent="-357188">
              <a:lnSpc>
                <a:spcPct val="90000"/>
              </a:lnSpc>
            </a:pPr>
            <a:r>
              <a:rPr lang="en-NZ" sz="1600" dirty="0"/>
              <a:t>Species specific</a:t>
            </a:r>
          </a:p>
          <a:p>
            <a:pPr marL="361950" lvl="1" indent="-361950">
              <a:buClr>
                <a:srgbClr val="A12331"/>
              </a:buClr>
            </a:pPr>
            <a:r>
              <a:rPr lang="en-NZ" sz="1600" dirty="0"/>
              <a:t>Changes depending on stage of </a:t>
            </a:r>
            <a:r>
              <a:rPr lang="en-NZ" sz="1600" dirty="0" smtClean="0"/>
              <a:t>lactation</a:t>
            </a:r>
          </a:p>
          <a:p>
            <a:pPr marL="361950" lvl="1" indent="-361950">
              <a:buClr>
                <a:srgbClr val="A12331"/>
              </a:buClr>
            </a:pPr>
            <a:r>
              <a:rPr lang="en-NZ" sz="1600" dirty="0" smtClean="0"/>
              <a:t>Preterm</a:t>
            </a:r>
          </a:p>
          <a:p>
            <a:pPr marL="361950" lvl="1" indent="-361950">
              <a:buClr>
                <a:srgbClr val="A12331"/>
              </a:buClr>
            </a:pPr>
            <a:r>
              <a:rPr lang="en-NZ" sz="1600" dirty="0" smtClean="0"/>
              <a:t>Colostrum</a:t>
            </a:r>
            <a:endParaRPr lang="en-NZ" sz="1600" dirty="0"/>
          </a:p>
          <a:p>
            <a:pPr marL="762000" lvl="2" indent="-357188">
              <a:lnSpc>
                <a:spcPct val="90000"/>
              </a:lnSpc>
              <a:buFont typeface="Arial" pitchFamily="34" charset="0"/>
              <a:buChar char="•"/>
            </a:pPr>
            <a:r>
              <a:rPr lang="en-NZ" sz="1600" dirty="0"/>
              <a:t>Transitional</a:t>
            </a:r>
          </a:p>
          <a:p>
            <a:pPr marL="762000" lvl="2" indent="-357188">
              <a:lnSpc>
                <a:spcPct val="90000"/>
              </a:lnSpc>
              <a:buFont typeface="Arial" pitchFamily="34" charset="0"/>
              <a:buChar char="•"/>
            </a:pPr>
            <a:r>
              <a:rPr lang="en-NZ" sz="1600" dirty="0"/>
              <a:t>Mature </a:t>
            </a:r>
          </a:p>
          <a:p>
            <a:pPr marL="762000" lvl="2" indent="-357188">
              <a:lnSpc>
                <a:spcPct val="90000"/>
              </a:lnSpc>
              <a:buFont typeface="Arial" pitchFamily="34" charset="0"/>
              <a:buChar char="•"/>
            </a:pPr>
            <a:r>
              <a:rPr lang="en-NZ" sz="1600" dirty="0"/>
              <a:t>Weaning</a:t>
            </a:r>
          </a:p>
          <a:p>
            <a:pPr marL="762000" lvl="2" indent="-357188">
              <a:lnSpc>
                <a:spcPct val="90000"/>
              </a:lnSpc>
              <a:buFont typeface="Arial" pitchFamily="34" charset="0"/>
              <a:buChar char="•"/>
            </a:pPr>
            <a:r>
              <a:rPr lang="en-NZ" sz="1600" dirty="0"/>
              <a:t>Foremilk </a:t>
            </a:r>
            <a:r>
              <a:rPr lang="en-NZ" sz="1600" dirty="0" smtClean="0"/>
              <a:t>and </a:t>
            </a:r>
            <a:r>
              <a:rPr lang="en-NZ" sz="1600" dirty="0" err="1" smtClean="0"/>
              <a:t>hindmilk</a:t>
            </a:r>
            <a:endParaRPr lang="en-NZ" sz="1600" dirty="0" smtClean="0"/>
          </a:p>
          <a:p>
            <a:pPr marL="361950" lvl="1" indent="-361950">
              <a:buClr>
                <a:srgbClr val="A12331"/>
              </a:buClr>
            </a:pPr>
            <a:r>
              <a:rPr lang="en-NZ" sz="1600" dirty="0">
                <a:solidFill>
                  <a:srgbClr val="000000">
                    <a:lumMod val="85000"/>
                    <a:lumOff val="15000"/>
                  </a:srgbClr>
                </a:solidFill>
              </a:rPr>
              <a:t>Flavours variable – similar to amniotic fluid</a:t>
            </a:r>
          </a:p>
          <a:p>
            <a:pPr marL="361950" lvl="1" indent="-361950">
              <a:buClr>
                <a:srgbClr val="A12331"/>
              </a:buClr>
            </a:pPr>
            <a:r>
              <a:rPr lang="en-NZ" sz="1600" dirty="0">
                <a:solidFill>
                  <a:srgbClr val="000000">
                    <a:lumMod val="85000"/>
                    <a:lumOff val="15000"/>
                  </a:srgbClr>
                </a:solidFill>
              </a:rPr>
              <a:t>Contains antibodies</a:t>
            </a:r>
          </a:p>
          <a:p>
            <a:pPr marL="762000" lvl="2" indent="-357188">
              <a:lnSpc>
                <a:spcPct val="90000"/>
              </a:lnSpc>
              <a:buFont typeface="Arial" pitchFamily="34" charset="0"/>
              <a:buChar char="•"/>
            </a:pPr>
            <a:endParaRPr lang="en-NZ" dirty="0" smtClean="0"/>
          </a:p>
          <a:p>
            <a:endParaRPr lang="en-NZ" dirty="0"/>
          </a:p>
        </p:txBody>
      </p:sp>
      <p:pic>
        <p:nvPicPr>
          <p:cNvPr id="5" name="Picture 6" descr="Ch 5, Fig 77, p 164 bright yellow colostrum"/>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rot="402346">
            <a:off x="6159320" y="821134"/>
            <a:ext cx="1854200" cy="1854200"/>
          </a:xfrm>
          <a:prstGeom prst="rect">
            <a:avLst/>
          </a:prstGeom>
          <a:solidFill>
            <a:srgbClr val="FFFFFF">
              <a:shade val="85000"/>
            </a:srgbClr>
          </a:solidFill>
          <a:ln w="76200">
            <a:solidFill>
              <a:schemeClr val="bg2"/>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6" name="Rectangle 5"/>
          <p:cNvSpPr/>
          <p:nvPr/>
        </p:nvSpPr>
        <p:spPr>
          <a:xfrm>
            <a:off x="5542842" y="2777683"/>
            <a:ext cx="3087158" cy="830997"/>
          </a:xfrm>
          <a:prstGeom prst="rect">
            <a:avLst/>
          </a:prstGeom>
          <a:solidFill>
            <a:schemeClr val="tx2">
              <a:alpha val="25000"/>
            </a:schemeClr>
          </a:solidFill>
        </p:spPr>
        <p:txBody>
          <a:bodyPr wrap="square">
            <a:spAutoFit/>
          </a:bodyPr>
          <a:lstStyle/>
          <a:p>
            <a:r>
              <a:rPr lang="en-NZ" sz="1200" dirty="0">
                <a:solidFill>
                  <a:srgbClr val="000000"/>
                </a:solidFill>
                <a:latin typeface="Verdana" pitchFamily="34" charset="0"/>
                <a:ea typeface="Verdana" pitchFamily="34" charset="0"/>
                <a:cs typeface="Verdana" pitchFamily="34" charset="0"/>
              </a:rPr>
              <a:t>Colostrum can be several colours: bright yellow, clear, white, light brown or pink (bloody) as in the case of ‘rusty pipes’</a:t>
            </a:r>
            <a:endParaRPr lang="en-GB" sz="1200" dirty="0">
              <a:solidFill>
                <a:srgbClr val="000000"/>
              </a:solidFill>
              <a:latin typeface="Verdana" pitchFamily="34" charset="0"/>
              <a:ea typeface="Verdana" pitchFamily="34" charset="0"/>
              <a:cs typeface="Verdana" pitchFamily="34" charset="0"/>
            </a:endParaRPr>
          </a:p>
        </p:txBody>
      </p:sp>
    </p:spTree>
    <p:custDataLst>
      <p:tags r:id="rId1"/>
    </p:custDataLst>
    <p:extLst>
      <p:ext uri="{BB962C8B-B14F-4D97-AF65-F5344CB8AC3E}">
        <p14:creationId xmlns:p14="http://schemas.microsoft.com/office/powerpoint/2010/main" val="2832358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Breastmilk</a:t>
            </a:r>
            <a:endParaRPr lang="en-NZ" dirty="0"/>
          </a:p>
        </p:txBody>
      </p:sp>
      <p:sp>
        <p:nvSpPr>
          <p:cNvPr id="3" name="Text Placeholder 2"/>
          <p:cNvSpPr>
            <a:spLocks noGrp="1"/>
          </p:cNvSpPr>
          <p:nvPr>
            <p:ph type="body" sz="quarter" idx="10"/>
          </p:nvPr>
        </p:nvSpPr>
        <p:spPr>
          <a:xfrm>
            <a:off x="358775" y="990601"/>
            <a:ext cx="4573265" cy="5323113"/>
          </a:xfrm>
        </p:spPr>
        <p:txBody>
          <a:bodyPr/>
          <a:lstStyle/>
          <a:p>
            <a:pPr marL="285750" lvl="1">
              <a:buClr>
                <a:srgbClr val="A12331"/>
              </a:buClr>
            </a:pPr>
            <a:r>
              <a:rPr lang="en-NZ" sz="1600" dirty="0" smtClean="0">
                <a:solidFill>
                  <a:srgbClr val="000000">
                    <a:lumMod val="85000"/>
                    <a:lumOff val="15000"/>
                  </a:srgbClr>
                </a:solidFill>
              </a:rPr>
              <a:t>Human </a:t>
            </a:r>
            <a:r>
              <a:rPr lang="en-NZ" sz="1600" dirty="0">
                <a:solidFill>
                  <a:srgbClr val="000000">
                    <a:lumMod val="85000"/>
                    <a:lumOff val="15000"/>
                  </a:srgbClr>
                </a:solidFill>
              </a:rPr>
              <a:t>milk stimulates the maturation of the GI tract and stimulates the baby’s own immune protection</a:t>
            </a:r>
          </a:p>
          <a:p>
            <a:pPr marL="285750" lvl="1">
              <a:buClr>
                <a:srgbClr val="A12331"/>
              </a:buClr>
            </a:pPr>
            <a:r>
              <a:rPr lang="en-NZ" sz="1600" dirty="0">
                <a:solidFill>
                  <a:srgbClr val="000000">
                    <a:lumMod val="85000"/>
                    <a:lumOff val="15000"/>
                  </a:srgbClr>
                </a:solidFill>
              </a:rPr>
              <a:t>Enzymes, hormones and growth factors are higher in human milk than in other species</a:t>
            </a:r>
          </a:p>
          <a:p>
            <a:pPr marL="285750" lvl="1">
              <a:buClr>
                <a:srgbClr val="A12331"/>
              </a:buClr>
            </a:pPr>
            <a:r>
              <a:rPr lang="en-NZ" sz="1600" dirty="0">
                <a:solidFill>
                  <a:srgbClr val="000000">
                    <a:lumMod val="85000"/>
                    <a:lumOff val="15000"/>
                  </a:srgbClr>
                </a:solidFill>
              </a:rPr>
              <a:t>Many influences on gut maturation and protection e.g. enzymes, lipases, pancreatic </a:t>
            </a:r>
            <a:r>
              <a:rPr lang="en-NZ" sz="1600" dirty="0" smtClean="0">
                <a:solidFill>
                  <a:srgbClr val="000000">
                    <a:lumMod val="85000"/>
                    <a:lumOff val="15000"/>
                  </a:srgbClr>
                </a:solidFill>
              </a:rPr>
              <a:t>amylase</a:t>
            </a:r>
          </a:p>
          <a:p>
            <a:pPr marL="285750" lvl="1">
              <a:buClr>
                <a:srgbClr val="A12331"/>
              </a:buClr>
            </a:pPr>
            <a:r>
              <a:rPr lang="en-NZ" sz="1600" dirty="0" smtClean="0"/>
              <a:t>Low </a:t>
            </a:r>
            <a:r>
              <a:rPr lang="en-NZ" sz="1600" dirty="0"/>
              <a:t>in casein; higher </a:t>
            </a:r>
            <a:r>
              <a:rPr lang="en-NZ" sz="1600" dirty="0" smtClean="0"/>
              <a:t>whey</a:t>
            </a:r>
          </a:p>
          <a:p>
            <a:pPr marL="285750" lvl="1">
              <a:buClr>
                <a:srgbClr val="A12331"/>
              </a:buClr>
            </a:pPr>
            <a:r>
              <a:rPr lang="en-NZ" sz="1600" dirty="0" smtClean="0"/>
              <a:t>Low </a:t>
            </a:r>
            <a:r>
              <a:rPr lang="en-NZ" sz="1600" dirty="0"/>
              <a:t>protein compared to other </a:t>
            </a:r>
            <a:r>
              <a:rPr lang="en-NZ" sz="1600" dirty="0" smtClean="0"/>
              <a:t>species</a:t>
            </a:r>
          </a:p>
          <a:p>
            <a:pPr marL="285750" lvl="1">
              <a:buClr>
                <a:srgbClr val="A12331"/>
              </a:buClr>
            </a:pPr>
            <a:r>
              <a:rPr lang="en-NZ" sz="1600" dirty="0" smtClean="0"/>
              <a:t>Contains </a:t>
            </a:r>
            <a:r>
              <a:rPr lang="en-NZ" sz="1600" dirty="0"/>
              <a:t>growth hormones, antibodies, leucocytes and other cellular </a:t>
            </a:r>
            <a:r>
              <a:rPr lang="en-NZ" sz="1600" dirty="0" smtClean="0"/>
              <a:t>components</a:t>
            </a:r>
          </a:p>
          <a:p>
            <a:pPr marL="285750" lvl="1">
              <a:buClr>
                <a:srgbClr val="A12331"/>
              </a:buClr>
            </a:pPr>
            <a:r>
              <a:rPr lang="en-NZ" sz="1600" dirty="0" smtClean="0"/>
              <a:t>Matches </a:t>
            </a:r>
            <a:r>
              <a:rPr lang="en-NZ" sz="1600" dirty="0"/>
              <a:t>50% of infant’s genetic </a:t>
            </a:r>
            <a:r>
              <a:rPr lang="en-NZ" sz="1600" dirty="0" smtClean="0"/>
              <a:t>makeup!</a:t>
            </a:r>
          </a:p>
          <a:p>
            <a:pPr marL="285750" lvl="1">
              <a:buClr>
                <a:srgbClr val="A12331"/>
              </a:buClr>
            </a:pPr>
            <a:r>
              <a:rPr lang="en-NZ" sz="1600" dirty="0" smtClean="0"/>
              <a:t>Fresh </a:t>
            </a:r>
            <a:r>
              <a:rPr lang="en-NZ" sz="1600" dirty="0"/>
              <a:t>and ready to </a:t>
            </a:r>
            <a:r>
              <a:rPr lang="en-NZ" sz="1600" dirty="0" smtClean="0"/>
              <a:t>use</a:t>
            </a:r>
          </a:p>
          <a:p>
            <a:pPr marL="285750" lvl="1">
              <a:buClr>
                <a:srgbClr val="A12331"/>
              </a:buClr>
            </a:pPr>
            <a:r>
              <a:rPr lang="en-NZ" sz="1600" dirty="0" smtClean="0"/>
              <a:t>100</a:t>
            </a:r>
            <a:r>
              <a:rPr lang="en-NZ" sz="1600" dirty="0"/>
              <a:t>% natural</a:t>
            </a:r>
          </a:p>
          <a:p>
            <a:endParaRPr lang="en-NZ" dirty="0"/>
          </a:p>
        </p:txBody>
      </p:sp>
      <p:pic>
        <p:nvPicPr>
          <p:cNvPr id="4098" name="Picture 2"/>
          <p:cNvPicPr>
            <a:picLocks noGrp="1" noChangeAspect="1" noChangeArrowheads="1"/>
          </p:cNvPicPr>
          <p:nvPr>
            <p:ph type="pic" sz="quarter" idx="11"/>
          </p:nvPr>
        </p:nvPicPr>
        <p:blipFill>
          <a:blip r:embed="rId2">
            <a:extLst>
              <a:ext uri="{28A0092B-C50C-407E-A947-70E740481C1C}">
                <a14:useLocalDpi xmlns:a14="http://schemas.microsoft.com/office/drawing/2010/main" val="0"/>
              </a:ext>
            </a:extLst>
          </a:blip>
          <a:srcRect t="4108" b="4108"/>
          <a:stretch>
            <a:fillRect/>
          </a:stretch>
        </p:blipFill>
        <p:spPr bwMode="auto">
          <a:xfrm>
            <a:off x="5053297" y="1566863"/>
            <a:ext cx="3752565" cy="366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10"/>
          <p:cNvSpPr txBox="1">
            <a:spLocks noChangeArrowheads="1"/>
          </p:cNvSpPr>
          <p:nvPr/>
        </p:nvSpPr>
        <p:spPr bwMode="auto">
          <a:xfrm>
            <a:off x="5292080" y="5229200"/>
            <a:ext cx="3087158" cy="523220"/>
          </a:xfrm>
          <a:prstGeom prst="rect">
            <a:avLst/>
          </a:prstGeom>
          <a:solidFill>
            <a:schemeClr val="tx2">
              <a:alpha val="25000"/>
            </a:schemeClr>
          </a:solidFill>
          <a:ln>
            <a:noFill/>
          </a:ln>
          <a:effec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NZ" sz="1400" dirty="0" smtClean="0">
                <a:solidFill>
                  <a:srgbClr val="000000"/>
                </a:solidFill>
                <a:latin typeface="Verdana" pitchFamily="34" charset="0"/>
                <a:ea typeface="Verdana" pitchFamily="34" charset="0"/>
                <a:cs typeface="Verdana" pitchFamily="34" charset="0"/>
              </a:rPr>
              <a:t>Foremilk &amp; </a:t>
            </a:r>
            <a:r>
              <a:rPr lang="en-NZ" sz="1400" dirty="0" err="1" smtClean="0">
                <a:solidFill>
                  <a:srgbClr val="000000"/>
                </a:solidFill>
                <a:latin typeface="Verdana" pitchFamily="34" charset="0"/>
                <a:ea typeface="Verdana" pitchFamily="34" charset="0"/>
                <a:cs typeface="Verdana" pitchFamily="34" charset="0"/>
              </a:rPr>
              <a:t>Hindmilk</a:t>
            </a:r>
            <a:r>
              <a:rPr lang="en-NZ" sz="1400" dirty="0" smtClean="0">
                <a:solidFill>
                  <a:srgbClr val="000000"/>
                </a:solidFill>
                <a:latin typeface="Verdana" pitchFamily="34" charset="0"/>
                <a:ea typeface="Verdana" pitchFamily="34" charset="0"/>
                <a:cs typeface="Verdana" pitchFamily="34" charset="0"/>
              </a:rPr>
              <a:t> showing different fat content</a:t>
            </a:r>
            <a:endParaRPr lang="en-GB" sz="1400" dirty="0">
              <a:solidFill>
                <a:srgbClr val="00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654391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Breastmilk</a:t>
            </a:r>
            <a:endParaRPr lang="en-NZ" dirty="0"/>
          </a:p>
        </p:txBody>
      </p:sp>
      <p:sp>
        <p:nvSpPr>
          <p:cNvPr id="3" name="Content Placeholder 2"/>
          <p:cNvSpPr>
            <a:spLocks noGrp="1"/>
          </p:cNvSpPr>
          <p:nvPr>
            <p:ph idx="1"/>
          </p:nvPr>
        </p:nvSpPr>
        <p:spPr>
          <a:xfrm>
            <a:off x="358775" y="990600"/>
            <a:ext cx="8534854" cy="4452668"/>
          </a:xfrm>
        </p:spPr>
        <p:txBody>
          <a:bodyPr/>
          <a:lstStyle/>
          <a:p>
            <a:pPr lvl="1">
              <a:lnSpc>
                <a:spcPct val="90000"/>
              </a:lnSpc>
            </a:pPr>
            <a:r>
              <a:rPr lang="en-NZ" sz="1600" dirty="0" smtClean="0"/>
              <a:t>Free</a:t>
            </a:r>
          </a:p>
          <a:p>
            <a:pPr lvl="1"/>
            <a:r>
              <a:rPr lang="en-NZ" sz="1600" dirty="0"/>
              <a:t>300+ components</a:t>
            </a:r>
          </a:p>
          <a:p>
            <a:pPr lvl="1"/>
            <a:r>
              <a:rPr lang="en-NZ" sz="1600" dirty="0"/>
              <a:t>Soft curds</a:t>
            </a:r>
          </a:p>
          <a:p>
            <a:pPr lvl="1"/>
            <a:r>
              <a:rPr lang="en-NZ" sz="1600" dirty="0" smtClean="0"/>
              <a:t>Gastric </a:t>
            </a:r>
            <a:r>
              <a:rPr lang="en-US" sz="1600" dirty="0"/>
              <a:t>½ </a:t>
            </a:r>
            <a:r>
              <a:rPr lang="en-NZ" sz="1600" dirty="0"/>
              <a:t>emptying time = 48mins</a:t>
            </a:r>
          </a:p>
          <a:p>
            <a:pPr lvl="1"/>
            <a:r>
              <a:rPr lang="en-NZ" sz="1600" dirty="0"/>
              <a:t>Breastfeeding = </a:t>
            </a:r>
            <a:r>
              <a:rPr lang="en-NZ" sz="1600" dirty="0" smtClean="0"/>
              <a:t>645kcals/day=117,390kcals/6months =13kgms </a:t>
            </a:r>
            <a:r>
              <a:rPr lang="en-NZ" sz="1600" dirty="0"/>
              <a:t>fat!</a:t>
            </a:r>
          </a:p>
          <a:p>
            <a:pPr lvl="1"/>
            <a:r>
              <a:rPr lang="en-NZ" sz="1600" dirty="0"/>
              <a:t>Nutritionally optimal until around 6 months of age </a:t>
            </a:r>
            <a:endParaRPr lang="en-NZ" sz="1600" dirty="0" smtClean="0"/>
          </a:p>
          <a:p>
            <a:pPr lvl="1"/>
            <a:r>
              <a:rPr lang="en-NZ" sz="1600" dirty="0"/>
              <a:t>Contains contaminants:</a:t>
            </a:r>
          </a:p>
          <a:p>
            <a:pPr lvl="2"/>
            <a:r>
              <a:rPr lang="en-NZ" sz="1600" dirty="0" smtClean="0"/>
              <a:t>Chemicals </a:t>
            </a:r>
            <a:r>
              <a:rPr lang="en-NZ" sz="1600" dirty="0"/>
              <a:t>in human milk may mean that 1: 1,000,000 may have an increased risk of </a:t>
            </a:r>
            <a:r>
              <a:rPr lang="en-NZ" sz="1600" dirty="0" smtClean="0"/>
              <a:t>cancer (avoid </a:t>
            </a:r>
            <a:r>
              <a:rPr lang="en-NZ" sz="1600" dirty="0"/>
              <a:t>contact contaminants if </a:t>
            </a:r>
            <a:r>
              <a:rPr lang="en-NZ" sz="1600" dirty="0" smtClean="0"/>
              <a:t>possible; for example </a:t>
            </a:r>
            <a:r>
              <a:rPr lang="en-NZ" sz="1600" dirty="0"/>
              <a:t>solvents in paint, dry cleaners, hair dye) </a:t>
            </a:r>
          </a:p>
          <a:p>
            <a:pPr lvl="1"/>
            <a:r>
              <a:rPr lang="en-NZ" sz="1600" dirty="0"/>
              <a:t>Contains stem </a:t>
            </a:r>
            <a:r>
              <a:rPr lang="en-NZ" sz="1600" dirty="0" smtClean="0"/>
              <a:t>cells</a:t>
            </a:r>
            <a:endParaRPr lang="en-NZ" sz="1600" dirty="0"/>
          </a:p>
          <a:p>
            <a:pPr>
              <a:lnSpc>
                <a:spcPct val="90000"/>
              </a:lnSpc>
            </a:pPr>
            <a:endParaRPr lang="en-NZ" dirty="0"/>
          </a:p>
          <a:p>
            <a:pPr marL="0" lvl="1" indent="0">
              <a:buNone/>
            </a:pPr>
            <a:endParaRPr lang="en-NZ" dirty="0"/>
          </a:p>
          <a:p>
            <a:endParaRPr lang="en-NZ" dirty="0"/>
          </a:p>
        </p:txBody>
      </p:sp>
      <p:sp>
        <p:nvSpPr>
          <p:cNvPr id="4" name="TextBox 3"/>
          <p:cNvSpPr txBox="1"/>
          <p:nvPr/>
        </p:nvSpPr>
        <p:spPr>
          <a:xfrm>
            <a:off x="2173856" y="5693436"/>
            <a:ext cx="4330461" cy="457200"/>
          </a:xfrm>
          <a:prstGeom prst="rect">
            <a:avLst/>
          </a:prstGeom>
          <a:solidFill>
            <a:srgbClr val="C00000">
              <a:alpha val="25000"/>
            </a:srgbClr>
          </a:solidFill>
        </p:spPr>
        <p:txBody>
          <a:bodyPr wrap="square" rtlCol="0" anchor="ctr">
            <a:noAutofit/>
          </a:bodyPr>
          <a:lstStyle/>
          <a:p>
            <a:pPr lvl="1">
              <a:spcBef>
                <a:spcPct val="20000"/>
              </a:spcBef>
              <a:buClr>
                <a:srgbClr val="A12331"/>
              </a:buClr>
              <a:buSzPct val="120000"/>
            </a:pPr>
            <a:r>
              <a:rPr lang="en-NZ" b="1" dirty="0">
                <a:solidFill>
                  <a:srgbClr val="C00000"/>
                </a:solidFill>
                <a:latin typeface="Segoe Print" pitchFamily="2" charset="0"/>
                <a:ea typeface="Verdana" pitchFamily="34" charset="0"/>
                <a:cs typeface="Verdana" pitchFamily="34" charset="0"/>
              </a:rPr>
              <a:t>Breastfeeding is a relationship</a:t>
            </a:r>
          </a:p>
        </p:txBody>
      </p:sp>
      <p:pic>
        <p:nvPicPr>
          <p:cNvPr id="5" name="Picture 3"/>
          <p:cNvPicPr>
            <a:picLocks noChangeAspect="1" noChangeArrowheads="1"/>
          </p:cNvPicPr>
          <p:nvPr>
            <p:custDataLst>
              <p:tags r:id="rId2"/>
            </p:custDataLst>
          </p:nvPr>
        </p:nvPicPr>
        <p:blipFill rotWithShape="1">
          <a:blip r:embed="rId5" cstate="print">
            <a:extLst>
              <a:ext uri="{28A0092B-C50C-407E-A947-70E740481C1C}">
                <a14:useLocalDpi xmlns:a14="http://schemas.microsoft.com/office/drawing/2010/main" val="0"/>
              </a:ext>
            </a:extLst>
          </a:blip>
          <a:srcRect l="50000"/>
          <a:stretch/>
        </p:blipFill>
        <p:spPr bwMode="auto">
          <a:xfrm rot="5400000">
            <a:off x="6876517" y="3416840"/>
            <a:ext cx="1488802" cy="223320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480875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Formula (A Breastmilk Substitute)</a:t>
            </a:r>
            <a:endParaRPr lang="en-NZ" dirty="0"/>
          </a:p>
        </p:txBody>
      </p:sp>
      <p:sp>
        <p:nvSpPr>
          <p:cNvPr id="3" name="Content Placeholder 2"/>
          <p:cNvSpPr>
            <a:spLocks noGrp="1"/>
          </p:cNvSpPr>
          <p:nvPr>
            <p:ph idx="1"/>
          </p:nvPr>
        </p:nvSpPr>
        <p:spPr/>
        <p:txBody>
          <a:bodyPr/>
          <a:lstStyle/>
          <a:p>
            <a:pPr lvl="1">
              <a:spcAft>
                <a:spcPts val="600"/>
              </a:spcAft>
            </a:pPr>
            <a:r>
              <a:rPr lang="en-NZ" sz="1600" dirty="0" smtClean="0"/>
              <a:t>Derived from a different species or plant base</a:t>
            </a:r>
          </a:p>
          <a:p>
            <a:pPr lvl="1">
              <a:spcAft>
                <a:spcPts val="600"/>
              </a:spcAft>
            </a:pPr>
            <a:r>
              <a:rPr lang="en-NZ" sz="1600" dirty="0" smtClean="0"/>
              <a:t>Higher in casein than breastmilk</a:t>
            </a:r>
            <a:endParaRPr lang="en-NZ" sz="1600" dirty="0"/>
          </a:p>
          <a:p>
            <a:pPr lvl="1">
              <a:spcAft>
                <a:spcPts val="600"/>
              </a:spcAft>
            </a:pPr>
            <a:r>
              <a:rPr lang="en-NZ" sz="1600" dirty="0"/>
              <a:t>Genetically different from infant</a:t>
            </a:r>
          </a:p>
          <a:p>
            <a:pPr lvl="1">
              <a:spcAft>
                <a:spcPts val="600"/>
              </a:spcAft>
            </a:pPr>
            <a:r>
              <a:rPr lang="en-NZ" sz="1600" dirty="0"/>
              <a:t>Easily contaminated (</a:t>
            </a:r>
            <a:r>
              <a:rPr lang="en-NZ" sz="1600" dirty="0" err="1"/>
              <a:t>eg</a:t>
            </a:r>
            <a:r>
              <a:rPr lang="en-NZ" sz="1600" dirty="0"/>
              <a:t>. </a:t>
            </a:r>
            <a:r>
              <a:rPr lang="en-NZ" sz="1600" dirty="0" err="1" smtClean="0"/>
              <a:t>enterobacter</a:t>
            </a:r>
            <a:r>
              <a:rPr lang="en-NZ" sz="1600" dirty="0" smtClean="0"/>
              <a:t> </a:t>
            </a:r>
            <a:r>
              <a:rPr lang="en-NZ" sz="1600" dirty="0" err="1"/>
              <a:t>sakazakii</a:t>
            </a:r>
            <a:r>
              <a:rPr lang="en-NZ" sz="1600" dirty="0"/>
              <a:t>)</a:t>
            </a:r>
          </a:p>
          <a:p>
            <a:pPr lvl="1">
              <a:spcAft>
                <a:spcPts val="600"/>
              </a:spcAft>
            </a:pPr>
            <a:r>
              <a:rPr lang="en-NZ" sz="1600" dirty="0"/>
              <a:t>Has expiry date</a:t>
            </a:r>
          </a:p>
          <a:p>
            <a:pPr lvl="1">
              <a:spcAft>
                <a:spcPts val="600"/>
              </a:spcAft>
            </a:pPr>
            <a:r>
              <a:rPr lang="en-NZ" sz="1600" dirty="0"/>
              <a:t>Manmade</a:t>
            </a:r>
          </a:p>
          <a:p>
            <a:pPr lvl="1">
              <a:spcAft>
                <a:spcPts val="600"/>
              </a:spcAft>
            </a:pPr>
            <a:r>
              <a:rPr lang="en-NZ" sz="1600" dirty="0"/>
              <a:t>Inert. Highly </a:t>
            </a:r>
            <a:r>
              <a:rPr lang="en-NZ" sz="1600" dirty="0" smtClean="0"/>
              <a:t>processed</a:t>
            </a:r>
          </a:p>
          <a:p>
            <a:pPr lvl="1">
              <a:lnSpc>
                <a:spcPct val="90000"/>
              </a:lnSpc>
              <a:spcAft>
                <a:spcPts val="600"/>
              </a:spcAft>
            </a:pPr>
            <a:r>
              <a:rPr lang="en-NZ" sz="1600" dirty="0"/>
              <a:t>Fed by bottle – risk of contamination</a:t>
            </a:r>
          </a:p>
          <a:p>
            <a:pPr lvl="1">
              <a:lnSpc>
                <a:spcPct val="90000"/>
              </a:lnSpc>
              <a:spcAft>
                <a:spcPts val="600"/>
              </a:spcAft>
            </a:pPr>
            <a:r>
              <a:rPr lang="en-NZ" sz="1600" dirty="0"/>
              <a:t>Shelf life affects ingredients</a:t>
            </a:r>
          </a:p>
          <a:p>
            <a:pPr lvl="1">
              <a:lnSpc>
                <a:spcPct val="90000"/>
              </a:lnSpc>
              <a:spcAft>
                <a:spcPts val="600"/>
              </a:spcAft>
            </a:pPr>
            <a:r>
              <a:rPr lang="en-NZ" sz="1600" dirty="0" smtClean="0"/>
              <a:t>Same </a:t>
            </a:r>
            <a:r>
              <a:rPr lang="en-NZ" sz="1600" dirty="0"/>
              <a:t>taste every feed, every day</a:t>
            </a:r>
          </a:p>
          <a:p>
            <a:pPr lvl="1">
              <a:lnSpc>
                <a:spcPct val="90000"/>
              </a:lnSpc>
              <a:spcAft>
                <a:spcPts val="600"/>
              </a:spcAft>
            </a:pPr>
            <a:r>
              <a:rPr lang="en-NZ" sz="1600" dirty="0"/>
              <a:t>Less than five long chain polyunsaturated fatty acids!</a:t>
            </a:r>
          </a:p>
          <a:p>
            <a:endParaRPr lang="en-NZ" dirty="0"/>
          </a:p>
          <a:p>
            <a:endParaRPr lang="en-NZ" dirty="0"/>
          </a:p>
        </p:txBody>
      </p:sp>
      <p:pic>
        <p:nvPicPr>
          <p:cNvPr id="1026" name="Picture 2"/>
          <p:cNvPicPr>
            <a:picLocks noChangeAspect="1" noChangeArrowheads="1"/>
          </p:cNvPicPr>
          <p:nvPr>
            <p:custDataLst>
              <p:tags r:id="rId2"/>
            </p:custDataLst>
          </p:nvPr>
        </p:nvPicPr>
        <p:blipFill rotWithShape="1">
          <a:blip r:embed="rId5" cstate="print">
            <a:extLst>
              <a:ext uri="{28A0092B-C50C-407E-A947-70E740481C1C}">
                <a14:useLocalDpi xmlns:a14="http://schemas.microsoft.com/office/drawing/2010/main" val="0"/>
              </a:ext>
            </a:extLst>
          </a:blip>
          <a:srcRect r="52547"/>
          <a:stretch/>
        </p:blipFill>
        <p:spPr bwMode="auto">
          <a:xfrm rot="940220">
            <a:off x="6397926" y="2031252"/>
            <a:ext cx="1641894" cy="259504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17004678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Flexible\AppData\Local\Temp\articulate\presenter\imgtemp\W1IkYpJf_files\slide0001_image001.jpg"/>
</p:tagLst>
</file>

<file path=ppt/tags/tag10.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1.xml><?xml version="1.0" encoding="utf-8"?>
<p:tagLst xmlns:a="http://schemas.openxmlformats.org/drawingml/2006/main" xmlns:r="http://schemas.openxmlformats.org/officeDocument/2006/relationships" xmlns:p="http://schemas.openxmlformats.org/presentationml/2006/main">
  <p:tag name="ARTICULATE_SLIDE_GUID" val="df542149-91fc-4526-ad01-3ca94c81171d"/>
  <p:tag name="ARTICULATE_SLIDE_PAUSE" val="1"/>
  <p:tag name="ARTICULATE_NAV_LEVEL" val="1"/>
  <p:tag name="ARTICULATE_PLAYLIST_ID" val="-1"/>
  <p:tag name="ARTICULATE_LOCK_SLIDE" val="0"/>
  <p:tag name="ARTICULATE_SLIDE_NAV" val="8"/>
</p:tagLst>
</file>

<file path=ppt/tags/tag12.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3.xml><?xml version="1.0" encoding="utf-8"?>
<p:tagLst xmlns:a="http://schemas.openxmlformats.org/drawingml/2006/main" xmlns:r="http://schemas.openxmlformats.org/officeDocument/2006/relationships" xmlns:p="http://schemas.openxmlformats.org/presentationml/2006/main">
  <p:tag name="ARTICULATE_SLIDE_GUID" val="e331fc1e-14f8-4bbd-86a8-27b08dd5955d"/>
  <p:tag name="ARTICULATE_TITLE_TAG" val="Risks with Formula Feeding for Baby"/>
  <p:tag name="ARTICULATE_SLIDE_PAUSE" val="1"/>
  <p:tag name="ARTICULATE_NAV_LEVEL" val="1"/>
  <p:tag name="ARTICULATE_PLAYLIST_ID" val="-1"/>
  <p:tag name="ARTICULATE_LOCK_SLIDE" val="0"/>
  <p:tag name="ARTICULATE_SLIDE_NAV" val="9"/>
</p:tagLst>
</file>

<file path=ppt/tags/tag14.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5.xml><?xml version="1.0" encoding="utf-8"?>
<p:tagLst xmlns:a="http://schemas.openxmlformats.org/drawingml/2006/main" xmlns:r="http://schemas.openxmlformats.org/officeDocument/2006/relationships" xmlns:p="http://schemas.openxmlformats.org/presentationml/2006/main">
  <p:tag name="ARTICULATE_SLIDE_GUID" val="fbbcb6bb-51a8-4a41-99cd-416360a6622b"/>
  <p:tag name="ARTICULATE_TITLE_TAG" val="continue..."/>
  <p:tag name="ARTICULATE_SLIDE_PAUSE" val="1"/>
  <p:tag name="ARTICULATE_NAV_LEVEL" val="2"/>
  <p:tag name="ARTICULATE_HIDE_SLIDE" val="0"/>
  <p:tag name="ARTICULATE_PLAYLIST_ID" val="-1"/>
  <p:tag name="ARTICULATE_LOCK_SLIDE" val="0"/>
  <p:tag name="ARTICULATE_SLIDE_NAV" val="10"/>
</p:tagLst>
</file>

<file path=ppt/tags/tag16.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7.xml><?xml version="1.0" encoding="utf-8"?>
<p:tagLst xmlns:a="http://schemas.openxmlformats.org/drawingml/2006/main" xmlns:r="http://schemas.openxmlformats.org/officeDocument/2006/relationships" xmlns:p="http://schemas.openxmlformats.org/presentationml/2006/main">
  <p:tag name="ARTICULATE_SLIDE_GUID" val="ab3c6b52-817c-449e-9cbe-a8489e3add89"/>
  <p:tag name="ARTICULATE_TITLE_TAG" val="Risks with Formula Feeding for Mother"/>
  <p:tag name="ARTICULATE_SLIDE_PAUSE" val="1"/>
  <p:tag name="ARTICULATE_NAV_LEVEL" val="1"/>
  <p:tag name="ARTICULATE_PLAYLIST_ID" val="-1"/>
  <p:tag name="ARTICULATE_LOCK_SLIDE" val="0"/>
  <p:tag name="ARTICULATE_SLIDE_NAV" val="11"/>
</p:tagLst>
</file>

<file path=ppt/tags/tag18.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9.xml><?xml version="1.0" encoding="utf-8"?>
<p:tagLst xmlns:a="http://schemas.openxmlformats.org/drawingml/2006/main" xmlns:r="http://schemas.openxmlformats.org/officeDocument/2006/relationships" xmlns:p="http://schemas.openxmlformats.org/presentationml/2006/main">
  <p:tag name="ARTICULATE_SLIDE_GUID" val="e7ec553f-6b92-45f2-a8ef-0c1309a89b82"/>
  <p:tag name="ARTICULATE_SLIDE_PAUSE" val="1"/>
  <p:tag name="ARTICULATE_NAV_LEVEL" val="1"/>
  <p:tag name="ARTICULATE_PLAYLIST_ID" val="-1"/>
  <p:tag name="ARTICULATE_LOCK_SLIDE" val="0"/>
  <p:tag name="ARTICULATE_SLIDE_NAV" val="12"/>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1"/>
</p:tagLst>
</file>

<file path=ppt/tags/tag20.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21.xml><?xml version="1.0" encoding="utf-8"?>
<p:tagLst xmlns:a="http://schemas.openxmlformats.org/drawingml/2006/main" xmlns:r="http://schemas.openxmlformats.org/officeDocument/2006/relationships" xmlns:p="http://schemas.openxmlformats.org/presentationml/2006/main">
  <p:tag name="ARTICULATE_SLIDE_GUID" val="f76fa662-a382-4446-8bca-433ab187e68a"/>
  <p:tag name="ARTICULATE_SLIDE_PAUSE" val="1"/>
  <p:tag name="ARTICULATE_NAV_LEVEL" val="1"/>
  <p:tag name="ARTICULATE_PLAYLIST_ID" val="-1"/>
  <p:tag name="ARTICULATE_LOCK_SLIDE" val="0"/>
  <p:tag name="ARTICULATE_SLIDE_NAV" val="13"/>
</p:tagLst>
</file>

<file path=ppt/tags/tag22.xml><?xml version="1.0" encoding="utf-8"?>
<p:tagLst xmlns:a="http://schemas.openxmlformats.org/drawingml/2006/main" xmlns:r="http://schemas.openxmlformats.org/officeDocument/2006/relationships" xmlns:p="http://schemas.openxmlformats.org/presentationml/2006/main">
  <p:tag name="ARTICULATE_SLIDE_GUID" val="f76fa662-a382-4446-8bca-433ab1870277"/>
  <p:tag name="ARTICULATE_SLIDE_PAUSE" val="1"/>
  <p:tag name="ARTICULATE_NAV_LEVEL" val="1"/>
  <p:tag name="ARTICULATE_PLAYLIST_ID" val="-1"/>
  <p:tag name="ARTICULATE_LOCK_SLIDE" val="0"/>
  <p:tag name="ARTICULATE_SLIDE_NAV" val="14"/>
</p:tagLst>
</file>

<file path=ppt/tags/tag23.xml><?xml version="1.0" encoding="utf-8"?>
<p:tagLst xmlns:a="http://schemas.openxmlformats.org/drawingml/2006/main" xmlns:r="http://schemas.openxmlformats.org/officeDocument/2006/relationships" xmlns:p="http://schemas.openxmlformats.org/presentationml/2006/main">
  <p:tag name="ARTICULATE_SLIDE_GUID" val="f76fa662-a382-4446-8bca-433ab1870278"/>
  <p:tag name="ARTICULATE_TITLE_TAG" val="more references"/>
  <p:tag name="ARTICULATE_SLIDE_PAUSE" val="1"/>
  <p:tag name="ARTICULATE_NAV_LEVEL" val="2"/>
  <p:tag name="ARTICULATE_PLAYLIST_ID" val="-1"/>
  <p:tag name="ARTICULATE_LOCK_SLIDE" val="0"/>
  <p:tag name="ARTICULATE_SLIDE_NAV" val="15"/>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1"/>
</p:tagLst>
</file>

<file path=ppt/tags/tag4.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dawn\AppData\Local\Temp\articulate\presenter\imgtemp\5vgy5h9P_files\slide0001_image001.jpg"/>
</p:tagLst>
</file>

<file path=ppt/tags/tag5.xml><?xml version="1.0" encoding="utf-8"?>
<p:tagLst xmlns:a="http://schemas.openxmlformats.org/drawingml/2006/main" xmlns:r="http://schemas.openxmlformats.org/officeDocument/2006/relationships" xmlns:p="http://schemas.openxmlformats.org/presentationml/2006/main">
  <p:tag name="ARTICULATE_SLIDE_GUID" val="72bba339-791c-4ef5-83e8-663750ea9a7e"/>
  <p:tag name="ARTICULATE_SLIDE_PAUSE" val="1"/>
  <p:tag name="ARTICULATE_NAV_LEVEL" val="1"/>
  <p:tag name="ARTICULATE_PLAYLIST_ID" val="-1"/>
  <p:tag name="ARTICULATE_LOCK_SLIDE" val="0"/>
  <p:tag name="ARTICULATE_SLIDE_NAV" val="12"/>
</p:tagLst>
</file>

<file path=ppt/tags/tag6.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dawn\AppData\Local\Temp\articulate\presenter\imgtemp\OcvTColy_files\slide0001_image001.jpg"/>
</p:tagLst>
</file>

<file path=ppt/tags/tag7.xml><?xml version="1.0" encoding="utf-8"?>
<p:tagLst xmlns:a="http://schemas.openxmlformats.org/drawingml/2006/main" xmlns:r="http://schemas.openxmlformats.org/officeDocument/2006/relationships" xmlns:p="http://schemas.openxmlformats.org/presentationml/2006/main">
  <p:tag name="ARTICULATE_SLIDE_GUID" val="e50595d2-9087-443c-bc6e-8d420b74023c"/>
  <p:tag name="ARTICULATE_SLIDE_PAUSE" val="1"/>
  <p:tag name="ARTICULATE_NAV_LEVEL" val="1"/>
  <p:tag name="ARTICULATE_HIDE_SLIDE" val="0"/>
  <p:tag name="ARTICULATE_PLAYLIST_ID" val="-1"/>
  <p:tag name="ARTICULATE_LOCK_SLIDE" val="0"/>
  <p:tag name="ARTICULATE_SLIDE_NAV" val="6"/>
</p:tagLst>
</file>

<file path=ppt/tags/tag8.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9.xml><?xml version="1.0" encoding="utf-8"?>
<p:tagLst xmlns:a="http://schemas.openxmlformats.org/drawingml/2006/main" xmlns:r="http://schemas.openxmlformats.org/officeDocument/2006/relationships" xmlns:p="http://schemas.openxmlformats.org/presentationml/2006/main">
  <p:tag name="ARTICULATE_SLIDE_GUID" val="7ef30cc5-68c1-4af7-83a9-e9fb957d18a4"/>
  <p:tag name="ARTICULATE_TITLE_TAG" val="continue..."/>
  <p:tag name="ARTICULATE_SLIDE_PAUSE" val="1"/>
  <p:tag name="ARTICULATE_NAV_LEVEL" val="2"/>
  <p:tag name="ARTICULATE_PLAYLIST_ID" val="-1"/>
  <p:tag name="ARTICULATE_LOCK_SLIDE" val="0"/>
  <p:tag name="ARTICULATE_SLIDE_NAV" val="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Office Theme">
  <a:themeElements>
    <a:clrScheme name="NZBA">
      <a:dk1>
        <a:srgbClr val="000000"/>
      </a:dk1>
      <a:lt1>
        <a:sysClr val="window" lastClr="FFFFFF"/>
      </a:lt1>
      <a:dk2>
        <a:srgbClr val="7F7F7F"/>
      </a:dk2>
      <a:lt2>
        <a:srgbClr val="FFFFFF"/>
      </a:lt2>
      <a:accent1>
        <a:srgbClr val="990000"/>
      </a:accent1>
      <a:accent2>
        <a:srgbClr val="A12331"/>
      </a:accent2>
      <a:accent3>
        <a:srgbClr val="D35E55"/>
      </a:accent3>
      <a:accent4>
        <a:srgbClr val="FF0000"/>
      </a:accent4>
      <a:accent5>
        <a:srgbClr val="C0C0C0"/>
      </a:accent5>
      <a:accent6>
        <a:srgbClr val="33CCCC"/>
      </a:accent6>
      <a:hlink>
        <a:srgbClr val="000099"/>
      </a:hlink>
      <a:folHlink>
        <a:srgbClr val="4D00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noAutofit/>
      </a:bodyPr>
      <a:lstStyle>
        <a:defPPr>
          <a:defRPr sz="1400" dirty="0" smtClean="0">
            <a:latin typeface="Verdana" pitchFamily="34" charset="0"/>
            <a:ea typeface="Verdana" pitchFamily="34" charset="0"/>
            <a:cs typeface="Verdana" pitchFamily="34" charset="0"/>
          </a:defRPr>
        </a:defPPr>
      </a:lstStyle>
    </a:txDef>
  </a:objectDefaults>
  <a:extraClrSchemeLst/>
</a:theme>
</file>

<file path=ppt/theme/theme3.xml><?xml version="1.0" encoding="utf-8"?>
<a:theme xmlns:a="http://schemas.openxmlformats.org/drawingml/2006/main" name="2_Office Theme">
  <a:themeElements>
    <a:clrScheme name="NZBA">
      <a:dk1>
        <a:srgbClr val="000000"/>
      </a:dk1>
      <a:lt1>
        <a:sysClr val="window" lastClr="FFFFFF"/>
      </a:lt1>
      <a:dk2>
        <a:srgbClr val="7F7F7F"/>
      </a:dk2>
      <a:lt2>
        <a:srgbClr val="FFFFFF"/>
      </a:lt2>
      <a:accent1>
        <a:srgbClr val="990000"/>
      </a:accent1>
      <a:accent2>
        <a:srgbClr val="A12331"/>
      </a:accent2>
      <a:accent3>
        <a:srgbClr val="D35E55"/>
      </a:accent3>
      <a:accent4>
        <a:srgbClr val="FF0000"/>
      </a:accent4>
      <a:accent5>
        <a:srgbClr val="C0C0C0"/>
      </a:accent5>
      <a:accent6>
        <a:srgbClr val="33CCCC"/>
      </a:accent6>
      <a:hlink>
        <a:srgbClr val="000099"/>
      </a:hlink>
      <a:folHlink>
        <a:srgbClr val="4D00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noAutofit/>
      </a:bodyPr>
      <a:lstStyle>
        <a:defPPr>
          <a:defRPr sz="1400" dirty="0" smtClean="0">
            <a:latin typeface="Verdana" pitchFamily="34" charset="0"/>
            <a:ea typeface="Verdana" pitchFamily="34" charset="0"/>
            <a:cs typeface="Verdana" pitchFamily="34"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1705</Words>
  <Application>Microsoft Office PowerPoint</Application>
  <PresentationFormat>On-screen Show (4:3)</PresentationFormat>
  <Paragraphs>202</Paragraphs>
  <Slides>17</Slides>
  <Notes>11</Notes>
  <HiddenSlides>0</HiddenSlides>
  <MMClips>0</MMClip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Apothecary</vt:lpstr>
      <vt:lpstr>1_Office Theme</vt:lpstr>
      <vt:lpstr>2_Office Theme</vt:lpstr>
      <vt:lpstr>Breastfeeding Seminar</vt:lpstr>
      <vt:lpstr>PowerPoint Presentation</vt:lpstr>
      <vt:lpstr>The World Health Organization recommends:</vt:lpstr>
      <vt:lpstr>PowerPoint Presentation</vt:lpstr>
      <vt:lpstr>Breastmilk: A dynamic fluid </vt:lpstr>
      <vt:lpstr>Breastmilk</vt:lpstr>
      <vt:lpstr>Breastmilk</vt:lpstr>
      <vt:lpstr>Breastmilk</vt:lpstr>
      <vt:lpstr>Formula (A Breastmilk Substitute)</vt:lpstr>
      <vt:lpstr>Formula</vt:lpstr>
      <vt:lpstr>Risks Associated with Formula Feeding for the Baby</vt:lpstr>
      <vt:lpstr>Risks Associated with Formula Feeding for the Baby</vt:lpstr>
      <vt:lpstr>Risks Associated with Formula Feeding for the Mother</vt:lpstr>
      <vt:lpstr>Risks to infant health</vt:lpstr>
      <vt:lpstr>Exclusive Breastfeeding</vt:lpstr>
      <vt:lpstr>References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Breastfeeding Seminar</dc:title>
  <dc:creator>dawn</dc:creator>
  <cp:lastModifiedBy>User</cp:lastModifiedBy>
  <cp:revision>3</cp:revision>
  <dcterms:created xsi:type="dcterms:W3CDTF">2012-09-07T00:30:26Z</dcterms:created>
  <dcterms:modified xsi:type="dcterms:W3CDTF">2012-09-11T01:40:02Z</dcterms:modified>
</cp:coreProperties>
</file>